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7" r:id="rId2"/>
    <p:sldId id="258" r:id="rId3"/>
    <p:sldId id="259" r:id="rId4"/>
    <p:sldId id="260" r:id="rId5"/>
    <p:sldId id="261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262" r:id="rId44"/>
    <p:sldId id="263" r:id="rId45"/>
    <p:sldId id="300" r:id="rId46"/>
    <p:sldId id="301" r:id="rId47"/>
    <p:sldId id="264" r:id="rId48"/>
    <p:sldId id="265" r:id="rId49"/>
    <p:sldId id="266" r:id="rId50"/>
    <p:sldId id="267" r:id="rId51"/>
    <p:sldId id="269" r:id="rId52"/>
    <p:sldId id="302" r:id="rId53"/>
    <p:sldId id="303" r:id="rId54"/>
    <p:sldId id="304" r:id="rId55"/>
    <p:sldId id="305" r:id="rId56"/>
    <p:sldId id="306" r:id="rId57"/>
    <p:sldId id="307" r:id="rId58"/>
    <p:sldId id="270" r:id="rId59"/>
    <p:sldId id="271" r:id="rId60"/>
    <p:sldId id="345" r:id="rId61"/>
    <p:sldId id="346" r:id="rId62"/>
    <p:sldId id="347" r:id="rId63"/>
    <p:sldId id="348" r:id="rId64"/>
    <p:sldId id="349" r:id="rId65"/>
    <p:sldId id="350" r:id="rId66"/>
    <p:sldId id="351" r:id="rId67"/>
    <p:sldId id="352" r:id="rId68"/>
    <p:sldId id="272" r:id="rId69"/>
    <p:sldId id="273" r:id="rId70"/>
    <p:sldId id="275" r:id="rId71"/>
    <p:sldId id="276" r:id="rId72"/>
    <p:sldId id="274" r:id="rId73"/>
    <p:sldId id="353" r:id="rId74"/>
    <p:sldId id="354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F44CB-4F10-4280-B2F9-FC15D1D7A53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C61A0-0855-4491-B3E1-B657040D3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27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10163-6915-43C0-BED9-956C15C679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2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F2FAC-2564-9346-CE9A-A420666B4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2457B9-A92A-31FC-2230-270FE9E27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8624D-1F0F-A932-DBEB-783B7C530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8D8DD-E927-243C-9458-E950EBC4B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AB397-4AF5-4767-BF87-90881DB4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1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CE3E6-6F46-E9B5-4F8D-C2233098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B15C8-0A5C-6ECA-1BC4-D6813B662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23D10-94E7-8056-A8AA-5A1787575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C920D-AE92-88C2-1C14-056D13F2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B8C41-D380-3A5B-49D5-92F12E0AF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6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41DAF-E164-CF78-AD4E-C66358EBB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AB490-A20F-5669-FEE4-1CDDD1032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708F8-600D-969E-7555-27F162E84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7252E-FE00-DEBA-76E0-D0F0DF101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808B1-6F9A-7573-86FE-C682438A8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83002-A36B-22AA-12AF-AB0C1264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18C35-619C-8C8A-3913-03E4CD2E6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143A-EA62-B3D4-CE22-493544115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9B5FC-A5BE-3AE3-3AE4-6A7B9AB4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7C182-1017-3073-03CC-F03092859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2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DD621-CBEF-DE22-3C3E-452B0E3B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2A1F5-71EC-758D-F5CA-7CF7BB4D5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BB9B-5BCB-6027-876A-B957C5CC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E91CF-8DB2-1448-90A7-A53AE3A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F993D-CD60-9558-62B8-ACD03963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8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FD26B-BE27-2A8B-20BD-F39EEB90A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AD0CB-5477-D9B1-5FBB-7E555E270C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BC180-67F7-CFBF-605F-29704C26B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03505-A5B8-F520-E7DD-E60FD5957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869A9-DDD4-33CD-5852-9DFFB44E1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1ED7D-C191-4DCC-A576-2C54E3F3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7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23E0A-128A-3A59-3838-EF8677ADC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C9BB1-DC8F-5A41-AF5C-3BFB07379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1DCF3-EBC8-DB31-0A6E-BA512ACF6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685E2-65EB-4C32-2998-0B0DB2B27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10B27-F0DF-BBCE-B3BF-43563B8A2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A6A110-CC10-D07E-2B42-EF792892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6F0D49-11AB-0812-A0EF-E1FFBA2E3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50599-98F1-D487-DD9D-0C5420CDC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6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A4AFC-BEC8-ABAB-6C8C-1C49DB1C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D871F3-9A85-E267-27EC-D45EA0479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B919C3-2092-FA90-51BF-D082209D5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D8284-FED6-DB41-35DD-32C2A00A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70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AEB2B0-E02A-0A74-FBB4-63949CBF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8B3B7-0FD5-4A17-A662-750FF581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A0E66-A3CB-46C2-965D-A583B7A2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42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FDAB1-DFC8-C3A9-5180-28F3893D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C93BC-4045-57B8-784D-E9F8A228F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01CCF-C26B-86EA-B25F-CDCB81945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56A08-9570-0015-EC31-2AF6F4468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EF606-7AA2-6761-4EBD-FC2F08AD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C0C6D-C199-DEBE-02CA-885FD3ED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3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D401-64D5-D051-4958-3BE2E6B9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15F0E5-EB7F-4CA4-A557-DB11DEAE9B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BAB66-FE94-3610-FE2D-701356A11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575AE-EEE3-0A08-E037-73487786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BE425-39F6-7E55-11FE-D6FA25EE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AF9EE-8FCE-F671-ADBF-F3EA8B90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D54A79-214E-3C10-2C11-8EE22294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48710-A0D2-8C59-2D20-1C21E724A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3EFE9-ED8A-D6D8-893F-C14497A00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571377-D366-4E2B-8CDE-F893A670C2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C1639-EF21-4D10-84D4-5E9EBF810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12751-465E-0260-2A62-5CAA42B18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7C4865-F706-4775-9473-5F35EF31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6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5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6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5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6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0276"/>
            <a:ext cx="12192000" cy="691827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/>
          <p:cNvGrpSpPr/>
          <p:nvPr/>
        </p:nvGrpSpPr>
        <p:grpSpPr>
          <a:xfrm>
            <a:off x="-753533" y="2705167"/>
            <a:ext cx="2057400" cy="1447666"/>
            <a:chOff x="0" y="0"/>
            <a:chExt cx="812800" cy="57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978229" y="2705167"/>
            <a:ext cx="2057400" cy="1447666"/>
            <a:chOff x="0" y="0"/>
            <a:chExt cx="812800" cy="5719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7917906" y="4398308"/>
            <a:ext cx="7014412" cy="3393222"/>
          </a:xfrm>
          <a:custGeom>
            <a:avLst/>
            <a:gdLst/>
            <a:ahLst/>
            <a:cxnLst/>
            <a:rect l="l" t="t" r="r" b="b"/>
            <a:pathLst>
              <a:path w="10521618" h="5089833">
                <a:moveTo>
                  <a:pt x="0" y="0"/>
                </a:moveTo>
                <a:lnTo>
                  <a:pt x="10521618" y="0"/>
                </a:lnTo>
                <a:lnTo>
                  <a:pt x="10521618" y="5089832"/>
                </a:lnTo>
                <a:lnTo>
                  <a:pt x="0" y="508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Freeform 10"/>
          <p:cNvSpPr/>
          <p:nvPr/>
        </p:nvSpPr>
        <p:spPr>
          <a:xfrm flipH="1">
            <a:off x="869576" y="2982036"/>
            <a:ext cx="4628017" cy="3875964"/>
          </a:xfrm>
          <a:custGeom>
            <a:avLst/>
            <a:gdLst/>
            <a:ahLst/>
            <a:cxnLst/>
            <a:rect l="l" t="t" r="r" b="b"/>
            <a:pathLst>
              <a:path w="6942025" h="5813946">
                <a:moveTo>
                  <a:pt x="6942025" y="0"/>
                </a:moveTo>
                <a:lnTo>
                  <a:pt x="0" y="0"/>
                </a:lnTo>
                <a:lnTo>
                  <a:pt x="0" y="5813945"/>
                </a:lnTo>
                <a:lnTo>
                  <a:pt x="6942025" y="5813945"/>
                </a:lnTo>
                <a:lnTo>
                  <a:pt x="694202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11" name="Group 11"/>
          <p:cNvGrpSpPr/>
          <p:nvPr/>
        </p:nvGrpSpPr>
        <p:grpSpPr>
          <a:xfrm>
            <a:off x="4165600" y="533400"/>
            <a:ext cx="6124304" cy="3482866"/>
            <a:chOff x="2296220" y="-1072459"/>
            <a:chExt cx="12248608" cy="6965733"/>
          </a:xfrm>
        </p:grpSpPr>
        <p:sp>
          <p:nvSpPr>
            <p:cNvPr id="12" name="TextBox 12"/>
            <p:cNvSpPr txBox="1"/>
            <p:nvPr/>
          </p:nvSpPr>
          <p:spPr>
            <a:xfrm>
              <a:off x="2296220" y="-1072459"/>
              <a:ext cx="12248608" cy="5015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sz="3536" b="1" dirty="0">
                  <a:solidFill>
                    <a:srgbClr val="303642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PREHISTORICAL VR SIMULATION AS </a:t>
              </a:r>
            </a:p>
            <a:p>
              <a:pPr algn="ctr">
                <a:lnSpc>
                  <a:spcPts val="4950"/>
                </a:lnSpc>
              </a:pPr>
              <a:r>
                <a:rPr lang="en-US" sz="3536" b="1" dirty="0">
                  <a:solidFill>
                    <a:srgbClr val="303642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AN EDUCATIONAL CONTENT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735974" y="3942404"/>
              <a:ext cx="11369104" cy="707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11"/>
                </a:lnSpc>
                <a:spcBef>
                  <a:spcPct val="0"/>
                </a:spcBef>
              </a:pPr>
              <a:r>
                <a:rPr lang="en-US" sz="2079" dirty="0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R25-056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8B72C0-9518-2881-26A1-E03345F11A06}"/>
                </a:ext>
              </a:extLst>
            </p:cNvPr>
            <p:cNvSpPr txBox="1"/>
            <p:nvPr/>
          </p:nvSpPr>
          <p:spPr>
            <a:xfrm>
              <a:off x="2735972" y="5186158"/>
              <a:ext cx="11369104" cy="707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11"/>
                </a:lnSpc>
                <a:spcBef>
                  <a:spcPct val="0"/>
                </a:spcBef>
              </a:pPr>
              <a:r>
                <a:rPr lang="en-US" sz="2079" dirty="0">
                  <a:solidFill>
                    <a:srgbClr val="303642"/>
                  </a:solidFill>
                  <a:latin typeface="Poppins"/>
                  <a:ea typeface="Poppins"/>
                  <a:cs typeface="Poppins"/>
                  <a:sym typeface="Poppins"/>
                </a:rPr>
                <a:t>Final Presentation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-120551"/>
            <a:ext cx="8788399" cy="6978551"/>
            <a:chOff x="0" y="-47625"/>
            <a:chExt cx="3471960" cy="27569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1960" cy="2709333"/>
            </a:xfrm>
            <a:custGeom>
              <a:avLst/>
              <a:gdLst/>
              <a:ahLst/>
              <a:cxnLst/>
              <a:rect l="l" t="t" r="r" b="b"/>
              <a:pathLst>
                <a:path w="3388922" h="2709333">
                  <a:moveTo>
                    <a:pt x="0" y="0"/>
                  </a:moveTo>
                  <a:lnTo>
                    <a:pt x="3388922" y="0"/>
                  </a:lnTo>
                  <a:lnTo>
                    <a:pt x="33889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88922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7208548" y="1214666"/>
            <a:ext cx="3464131" cy="4204043"/>
          </a:xfrm>
          <a:custGeom>
            <a:avLst/>
            <a:gdLst/>
            <a:ahLst/>
            <a:cxnLst/>
            <a:rect l="l" t="t" r="r" b="b"/>
            <a:pathLst>
              <a:path w="5196197" h="6306065">
                <a:moveTo>
                  <a:pt x="0" y="0"/>
                </a:moveTo>
                <a:lnTo>
                  <a:pt x="5196197" y="0"/>
                </a:lnTo>
                <a:lnTo>
                  <a:pt x="5196197" y="6306065"/>
                </a:lnTo>
                <a:lnTo>
                  <a:pt x="0" y="63060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SPECIFIC AND SUB OBJECTIVES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941" y="1750907"/>
            <a:ext cx="5623059" cy="29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Deliver concise and engaging content on Mesozoic ecosystems in a short time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Design simple yet memorable VR interactions for all age groups (12+)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Enhance knowledge retention using VAK learning modes (kinesthetic, auditory, visual) and pre-questions &amp; Gamifications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599708" cy="6858000"/>
            <a:chOff x="0" y="0"/>
            <a:chExt cx="33974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7415" cy="2709333"/>
            </a:xfrm>
            <a:custGeom>
              <a:avLst/>
              <a:gdLst/>
              <a:ahLst/>
              <a:cxnLst/>
              <a:rect l="l" t="t" r="r" b="b"/>
              <a:pathLst>
                <a:path w="3397415" h="2709333">
                  <a:moveTo>
                    <a:pt x="0" y="0"/>
                  </a:moveTo>
                  <a:lnTo>
                    <a:pt x="3397415" y="0"/>
                  </a:lnTo>
                  <a:lnTo>
                    <a:pt x="33974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9741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72941" y="628651"/>
            <a:ext cx="3344933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SYSTEM DIAGRAM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85800" y="6140841"/>
            <a:ext cx="7913908" cy="470505"/>
            <a:chOff x="0" y="-62718"/>
            <a:chExt cx="15630064" cy="9410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623061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970106" y="-62718"/>
              <a:ext cx="4143376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</a:t>
              </a: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Ilangamveera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776657" y="-62718"/>
              <a:ext cx="185340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0180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73628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8BB8EC-E676-ECAC-0D4E-961C30E4F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26" y="1142129"/>
            <a:ext cx="5611495" cy="485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16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640572" cy="6858000"/>
            <a:chOff x="0" y="0"/>
            <a:chExt cx="341355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3559" cy="2709333"/>
            </a:xfrm>
            <a:custGeom>
              <a:avLst/>
              <a:gdLst/>
              <a:ahLst/>
              <a:cxnLst/>
              <a:rect l="l" t="t" r="r" b="b"/>
              <a:pathLst>
                <a:path w="3413559" h="2709333">
                  <a:moveTo>
                    <a:pt x="0" y="0"/>
                  </a:moveTo>
                  <a:lnTo>
                    <a:pt x="3413559" y="0"/>
                  </a:lnTo>
                  <a:lnTo>
                    <a:pt x="34135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1355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764503" y="1160704"/>
            <a:ext cx="3775014" cy="1373161"/>
          </a:xfrm>
          <a:custGeom>
            <a:avLst/>
            <a:gdLst/>
            <a:ahLst/>
            <a:cxnLst/>
            <a:rect l="l" t="t" r="r" b="b"/>
            <a:pathLst>
              <a:path w="5662521" h="2059742">
                <a:moveTo>
                  <a:pt x="0" y="0"/>
                </a:moveTo>
                <a:lnTo>
                  <a:pt x="5662520" y="0"/>
                </a:lnTo>
                <a:lnTo>
                  <a:pt x="5662520" y="2059742"/>
                </a:lnTo>
                <a:lnTo>
                  <a:pt x="0" y="2059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894857" y="2496114"/>
            <a:ext cx="1310257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Unity 2022</a:t>
            </a:r>
          </a:p>
        </p:txBody>
      </p:sp>
      <p:sp>
        <p:nvSpPr>
          <p:cNvPr id="8" name="Freeform 8"/>
          <p:cNvSpPr/>
          <p:nvPr/>
        </p:nvSpPr>
        <p:spPr>
          <a:xfrm>
            <a:off x="3736036" y="2692499"/>
            <a:ext cx="2039751" cy="2039751"/>
          </a:xfrm>
          <a:custGeom>
            <a:avLst/>
            <a:gdLst/>
            <a:ahLst/>
            <a:cxnLst/>
            <a:rect l="l" t="t" r="r" b="b"/>
            <a:pathLst>
              <a:path w="3059626" h="3059626">
                <a:moveTo>
                  <a:pt x="0" y="0"/>
                </a:moveTo>
                <a:lnTo>
                  <a:pt x="3059626" y="0"/>
                </a:lnTo>
                <a:lnTo>
                  <a:pt x="3059626" y="3059626"/>
                </a:lnTo>
                <a:lnTo>
                  <a:pt x="0" y="305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894857" y="3106923"/>
            <a:ext cx="1122759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Blender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702987" y="3530601"/>
            <a:ext cx="1898047" cy="1898047"/>
          </a:xfrm>
          <a:custGeom>
            <a:avLst/>
            <a:gdLst/>
            <a:ahLst/>
            <a:cxnLst/>
            <a:rect l="l" t="t" r="r" b="b"/>
            <a:pathLst>
              <a:path w="2847071" h="2847071">
                <a:moveTo>
                  <a:pt x="0" y="0"/>
                </a:moveTo>
                <a:lnTo>
                  <a:pt x="2847070" y="0"/>
                </a:lnTo>
                <a:lnTo>
                  <a:pt x="2847070" y="2847070"/>
                </a:lnTo>
                <a:lnTo>
                  <a:pt x="0" y="2847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894857" y="3770042"/>
            <a:ext cx="920254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VS Code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2941" y="628651"/>
            <a:ext cx="542707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TECHNOLOGIES TO BE USED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4857" y="4433829"/>
            <a:ext cx="1310257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XR SDKs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70104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</a:t>
              </a: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Ilangamveera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760947" cy="6858000"/>
            <a:chOff x="0" y="0"/>
            <a:chExt cx="34611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61115" cy="2709333"/>
            </a:xfrm>
            <a:custGeom>
              <a:avLst/>
              <a:gdLst/>
              <a:ahLst/>
              <a:cxnLst/>
              <a:rect l="l" t="t" r="r" b="b"/>
              <a:pathLst>
                <a:path w="3461115" h="2709333">
                  <a:moveTo>
                    <a:pt x="0" y="0"/>
                  </a:moveTo>
                  <a:lnTo>
                    <a:pt x="3461115" y="0"/>
                  </a:lnTo>
                  <a:lnTo>
                    <a:pt x="34611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6111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945545" y="2261421"/>
            <a:ext cx="4560655" cy="2743200"/>
          </a:xfrm>
          <a:custGeom>
            <a:avLst/>
            <a:gdLst/>
            <a:ahLst/>
            <a:cxnLst/>
            <a:rect l="l" t="t" r="r" b="b"/>
            <a:pathLst>
              <a:path w="6840983" h="4114800">
                <a:moveTo>
                  <a:pt x="0" y="0"/>
                </a:moveTo>
                <a:lnTo>
                  <a:pt x="6840983" y="0"/>
                </a:lnTo>
                <a:lnTo>
                  <a:pt x="68409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0"/>
            <a:ext cx="7630810" cy="103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FUNCTIONALITY</a:t>
            </a:r>
          </a:p>
          <a:p>
            <a:pPr>
              <a:lnSpc>
                <a:spcPts val="4248"/>
              </a:lnSpc>
            </a:pPr>
            <a:endParaRPr lang="en-US" sz="3034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3919" y="1624728"/>
            <a:ext cx="5921679" cy="397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endParaRPr sz="1200" dirty="0"/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User will get a Pre-Question based on the content visitor is about to learn and user can select one of the 2 answers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user will hear a narration and see the sceneries to learn the content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user will have a chance to have micro-interaction with an environmental element and animals (Controller interactions ,Virtual triggers )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</a:t>
              </a: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Ilangamveera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72941" y="628651"/>
            <a:ext cx="7630810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Completed Component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3490" y="2294663"/>
            <a:ext cx="2755746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12 Scenes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3962" y="1846778"/>
            <a:ext cx="4302259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 Mesozoic Periods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3491" y="2725127"/>
            <a:ext cx="3540259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Recap Puzzle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B0FB0-6F99-F2D7-D55D-E4ADDAA19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AA63B9-73B4-5A47-E760-EAE3865E5A5B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56E82F0-AB0F-BA18-B6EE-039DD35D5597}"/>
              </a:ext>
            </a:extLst>
          </p:cNvPr>
          <p:cNvGrpSpPr/>
          <p:nvPr/>
        </p:nvGrpSpPr>
        <p:grpSpPr>
          <a:xfrm>
            <a:off x="0" y="0"/>
            <a:ext cx="8793195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C4CD2CA-9546-83CA-1CA5-FBDCE998C9D7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959788-7C00-234D-E29B-2773D0BFE9D7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A613F38-7A81-488A-C712-82DA7B973D38}"/>
              </a:ext>
            </a:extLst>
          </p:cNvPr>
          <p:cNvSpPr txBox="1"/>
          <p:nvPr/>
        </p:nvSpPr>
        <p:spPr>
          <a:xfrm>
            <a:off x="472941" y="628651"/>
            <a:ext cx="763081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User testing Methodology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2E12BF4B-9A80-E2BD-3962-E613E7D50A0C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DC71DE1-5BD3-8BED-7D91-C5D83B466CD2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F4D703D-4976-B6E9-E6DF-A8A3D8FF44B3}"/>
                </a:ext>
              </a:extLst>
            </p:cNvPr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F601C99-92BD-7750-AF06-FE799841A330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0411D72-14CC-5859-76CC-057D41D20B94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999AA54-F2EE-3E14-FF9A-556CC7E9A966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F264EBD-8933-C0D9-B2CF-A3F4A077E4DF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F607BA60-5500-B531-317F-1733FBFB4A47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pic>
        <p:nvPicPr>
          <p:cNvPr id="18" name="Picture 17" descr="A diagram of a test&#10;&#10;AI-generated content may be incorrect.">
            <a:extLst>
              <a:ext uri="{FF2B5EF4-FFF2-40B4-BE49-F238E27FC236}">
                <a16:creationId xmlns:a16="http://schemas.microsoft.com/office/drawing/2014/main" id="{1D2510C5-598A-D0AC-BD64-A0F042846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498600"/>
            <a:ext cx="5446839" cy="4085129"/>
          </a:xfrm>
          <a:prstGeom prst="rect">
            <a:avLst/>
          </a:prstGeom>
        </p:spPr>
      </p:pic>
      <p:sp>
        <p:nvSpPr>
          <p:cNvPr id="26" name="Rectangle 5">
            <a:extLst>
              <a:ext uri="{FF2B5EF4-FFF2-40B4-BE49-F238E27FC236}">
                <a16:creationId xmlns:a16="http://schemas.microsoft.com/office/drawing/2014/main" id="{A084716F-9743-87C5-B021-5B9D1B6EF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7259" y="1930115"/>
            <a:ext cx="3010677" cy="322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dirty="0">
                <a:latin typeface="Arial" panose="020B0604020202020204" pitchFamily="34" charset="0"/>
              </a:rPr>
              <a:t>26 participants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b="1" dirty="0">
                <a:latin typeface="Arial" panose="020B0604020202020204" pitchFamily="34" charset="0"/>
              </a:rPr>
              <a:t>Testing Purpose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dirty="0">
                <a:latin typeface="Arial" panose="020B0604020202020204" pitchFamily="34" charset="0"/>
              </a:rPr>
              <a:t>Compare between Static methods and this VR system </a:t>
            </a:r>
          </a:p>
        </p:txBody>
      </p:sp>
    </p:spTree>
    <p:extLst>
      <p:ext uri="{BB962C8B-B14F-4D97-AF65-F5344CB8AC3E}">
        <p14:creationId xmlns:p14="http://schemas.microsoft.com/office/powerpoint/2010/main" val="2915570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AD081-2B65-02FA-80F9-7736AF35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B02E43-FF83-E6E2-38A4-687CEC2012C0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CBA9FE8-334A-13ED-4B38-D29AEA8A5D70}"/>
              </a:ext>
            </a:extLst>
          </p:cNvPr>
          <p:cNvGrpSpPr/>
          <p:nvPr/>
        </p:nvGrpSpPr>
        <p:grpSpPr>
          <a:xfrm>
            <a:off x="0" y="0"/>
            <a:ext cx="8793195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6D7D4F1-D965-36B5-31E1-975D8D5F93ED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5B18DD5-EF2E-3C9A-760C-D79430D69DA4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FD0AF63-8593-4E93-43F5-589BED36710B}"/>
              </a:ext>
            </a:extLst>
          </p:cNvPr>
          <p:cNvSpPr txBox="1"/>
          <p:nvPr/>
        </p:nvSpPr>
        <p:spPr>
          <a:xfrm>
            <a:off x="472941" y="628651"/>
            <a:ext cx="763081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Testing Metrics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8E7D7A2-BF0F-629F-E1D5-5D45C70C40BF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5EEE48-6794-13AE-CC67-4AE20864EBE6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AE9CE0B-BD62-3599-DE0C-25CC0D8FE7FC}"/>
                </a:ext>
              </a:extLst>
            </p:cNvPr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786564D-76C1-CCB1-3B08-596F73CB59C4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0FCB081-D4C0-2116-A210-041530FB0B9C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C8B7EEC-78C1-C97B-7B18-1CA9D2819ECA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76F5F4F-C091-36AF-2193-A71B848299C8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7C5F1C93-BB4A-AC85-FCD8-EB7D755CAA9C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EFD8A846-2682-14ED-D32F-88B5E0411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309" y="1919445"/>
            <a:ext cx="4673600" cy="63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</a:rPr>
              <a:t>Knowledge Gain (%) - Improvement from pre- to post-test</a:t>
            </a: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413E86E6-1E4A-19C7-999E-D5577BC00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67" y="2752931"/>
            <a:ext cx="4673600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</a:rPr>
              <a:t>Retention (%) - Knowledge kept after 7 days</a:t>
            </a: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A0042F9A-4EDC-2A1A-BC23-74E84ED31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67" y="3352591"/>
            <a:ext cx="4673600" cy="63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</a:rPr>
              <a:t>Engagement Scores - Enjoyment, Focus, Clarity, Curiosity, Recommend (1–5 scale)</a:t>
            </a:r>
          </a:p>
        </p:txBody>
      </p:sp>
    </p:spTree>
    <p:extLst>
      <p:ext uri="{BB962C8B-B14F-4D97-AF65-F5344CB8AC3E}">
        <p14:creationId xmlns:p14="http://schemas.microsoft.com/office/powerpoint/2010/main" val="3101787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8A371-6C5A-74B8-74D3-4FF1F336D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50DED9-B2A9-DF03-F6E4-F089564C3F27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C5787E8-2F6E-315F-935D-71B70B0B060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77D50A2-E520-9AA2-6168-9C3390C54874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DFE79B7-5C0E-EDF7-8C70-A497F400B90C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A413B77C-273D-E77B-2450-0CD2EF5543A3}"/>
              </a:ext>
            </a:extLst>
          </p:cNvPr>
          <p:cNvSpPr txBox="1"/>
          <p:nvPr/>
        </p:nvSpPr>
        <p:spPr>
          <a:xfrm>
            <a:off x="472941" y="628651"/>
            <a:ext cx="763081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Average </a:t>
            </a:r>
            <a:r>
              <a:rPr lang="en-US" sz="3200" dirty="0">
                <a:solidFill>
                  <a:schemeClr val="bg1"/>
                </a:solidFill>
              </a:rPr>
              <a:t>Knowledge Gain</a:t>
            </a: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percentage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7019E341-69C7-8148-FBCF-58528403FB34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A89085C-9FA6-A61C-8072-6649DD74D46B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92FCE81-AAB4-18A8-7DAF-30AEEAE8A4F4}"/>
                </a:ext>
              </a:extLst>
            </p:cNvPr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E81EB0F-5779-027A-8C0D-F8CB58CD4EF2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0541C1C-C69E-D867-CB9F-B9A6A0A868B6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35F5A16-A23F-A7CE-AFC8-78EF1BC47AD8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DC9F130-54BE-9D04-7C90-C0AFB1A246C4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036C581F-639A-2193-1D65-F6BE9EB04748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A6CD929-486F-97D3-1F43-35DADAA65C65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pic>
        <p:nvPicPr>
          <p:cNvPr id="20" name="Picture 19" descr="A screenshot of a graph&#10;&#10;AI-generated content may be incorrect.">
            <a:extLst>
              <a:ext uri="{FF2B5EF4-FFF2-40B4-BE49-F238E27FC236}">
                <a16:creationId xmlns:a16="http://schemas.microsoft.com/office/drawing/2014/main" id="{FA8B8298-E645-CC44-7FFD-1E40C4D53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07" y="1523224"/>
            <a:ext cx="6217924" cy="441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87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671BB-E853-3BF0-DF99-FDDE43143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995E6D1-F0AE-289B-ACEB-660F5CEC6540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A89788D-FBDF-7CFA-AF0A-96E9FDC7F84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51BBAB5-7DF9-58D6-3797-9F9751B52D8C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64079C9-C8FE-06C9-0F14-697AE5D56EA3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402D0219-8C08-5FA8-20A3-FF06744D16D8}"/>
              </a:ext>
            </a:extLst>
          </p:cNvPr>
          <p:cNvSpPr txBox="1"/>
          <p:nvPr/>
        </p:nvSpPr>
        <p:spPr>
          <a:xfrm>
            <a:off x="472941" y="628651"/>
            <a:ext cx="763081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Average Memory Retention percentage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409F835-84A6-313F-D8C0-3462AF4D7964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9487A7F-16D9-76D8-73F1-98C57ABAF2DE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5D0FB68-9B19-AAD0-2606-4077E4FD0F9A}"/>
                </a:ext>
              </a:extLst>
            </p:cNvPr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FC6556C-9E87-A850-433D-0D8A3740450F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75505A3-D44D-4B4A-BD12-308A20AC0D45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D3AC2E8-C327-63EE-F07C-21C1BD2D619E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B573B33-30F6-224E-2A8E-7C9EE08E6516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A719B92D-FFC7-50CD-BEBC-AC41C09709D4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F1087A3-1874-AA40-64BC-A19D25C44406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pic>
        <p:nvPicPr>
          <p:cNvPr id="23" name="Picture 22" descr="A graph of a memory retention percentage&#10;&#10;AI-generated content may be incorrect.">
            <a:extLst>
              <a:ext uri="{FF2B5EF4-FFF2-40B4-BE49-F238E27FC236}">
                <a16:creationId xmlns:a16="http://schemas.microsoft.com/office/drawing/2014/main" id="{5C25BF04-6CBD-0D93-C00A-4415798B6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1457909"/>
            <a:ext cx="6188449" cy="43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1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A0C94-4D61-6ABD-AB41-83B990FC6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3D175A-8363-BFC3-C5F7-E27ECC02121D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CC30996-1A00-EEA4-E163-DBF491637DD2}"/>
              </a:ext>
            </a:extLst>
          </p:cNvPr>
          <p:cNvGrpSpPr/>
          <p:nvPr/>
        </p:nvGrpSpPr>
        <p:grpSpPr>
          <a:xfrm>
            <a:off x="0" y="7961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D8BF4EE-6B76-D59E-A03F-F675054A2444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88187E-2DFB-C3AE-5A1E-5310D76E91DB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6AFA1A4-FB51-B70C-695F-B328818E4C57}"/>
              </a:ext>
            </a:extLst>
          </p:cNvPr>
          <p:cNvSpPr txBox="1"/>
          <p:nvPr/>
        </p:nvSpPr>
        <p:spPr>
          <a:xfrm>
            <a:off x="472941" y="628651"/>
            <a:ext cx="763081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chemeClr val="bg1"/>
                </a:solidFill>
              </a:rPr>
              <a:t>Engagement Metrics</a:t>
            </a:r>
            <a:endParaRPr lang="en-US" sz="32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A75EE3B7-A5A4-749D-1BA6-C59F65D1CDC1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1A16D55-7F59-0386-5FC0-CC84161074B1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71FB31E-518D-81F4-4613-9BEAF5E39482}"/>
                </a:ext>
              </a:extLst>
            </p:cNvPr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C6FE128-57B8-FF84-89F3-12966BE558FD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2CABAB4-7D2D-D08B-340C-64EB778C1497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88C8B7C-5C6A-33B0-5E32-5C0936456A23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F379073-0C5A-B4EA-CD81-0910FA3C4221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C311B440-0E8A-B580-71A9-5DFA4392705B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558F347-F43E-00C6-1907-9C6DAF5BDDF0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pic>
        <p:nvPicPr>
          <p:cNvPr id="52" name="Picture 51" descr="A graph of a bar graph&#10;&#10;AI-generated content may be incorrect.">
            <a:extLst>
              <a:ext uri="{FF2B5EF4-FFF2-40B4-BE49-F238E27FC236}">
                <a16:creationId xmlns:a16="http://schemas.microsoft.com/office/drawing/2014/main" id="{DE8374D7-C706-5258-BBB1-11B500A5B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06" y="1600201"/>
            <a:ext cx="5799790" cy="383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68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0"/>
            <a:ext cx="4528471" cy="6858000"/>
            <a:chOff x="0" y="0"/>
            <a:chExt cx="178902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89026" cy="2709333"/>
            </a:xfrm>
            <a:custGeom>
              <a:avLst/>
              <a:gdLst/>
              <a:ahLst/>
              <a:cxnLst/>
              <a:rect l="l" t="t" r="r" b="b"/>
              <a:pathLst>
                <a:path w="1789026" h="2709333">
                  <a:moveTo>
                    <a:pt x="0" y="0"/>
                  </a:moveTo>
                  <a:lnTo>
                    <a:pt x="1789026" y="0"/>
                  </a:lnTo>
                  <a:lnTo>
                    <a:pt x="17890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8902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994448" y="5678425"/>
            <a:ext cx="598111" cy="1455697"/>
            <a:chOff x="0" y="0"/>
            <a:chExt cx="236291" cy="5750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91" cy="575090"/>
            </a:xfrm>
            <a:custGeom>
              <a:avLst/>
              <a:gdLst/>
              <a:ahLst/>
              <a:cxnLst/>
              <a:rect l="l" t="t" r="r" b="b"/>
              <a:pathLst>
                <a:path w="236291" h="575090">
                  <a:moveTo>
                    <a:pt x="118145" y="0"/>
                  </a:moveTo>
                  <a:lnTo>
                    <a:pt x="118145" y="0"/>
                  </a:lnTo>
                  <a:cubicBezTo>
                    <a:pt x="183395" y="0"/>
                    <a:pt x="236291" y="52895"/>
                    <a:pt x="236291" y="118145"/>
                  </a:cubicBezTo>
                  <a:lnTo>
                    <a:pt x="236291" y="456945"/>
                  </a:lnTo>
                  <a:cubicBezTo>
                    <a:pt x="236291" y="488279"/>
                    <a:pt x="223843" y="518330"/>
                    <a:pt x="201687" y="540486"/>
                  </a:cubicBezTo>
                  <a:cubicBezTo>
                    <a:pt x="179530" y="562643"/>
                    <a:pt x="149480" y="575090"/>
                    <a:pt x="118145" y="575090"/>
                  </a:cubicBezTo>
                  <a:lnTo>
                    <a:pt x="118145" y="575090"/>
                  </a:lnTo>
                  <a:cubicBezTo>
                    <a:pt x="86811" y="575090"/>
                    <a:pt x="56761" y="562643"/>
                    <a:pt x="34604" y="540486"/>
                  </a:cubicBezTo>
                  <a:cubicBezTo>
                    <a:pt x="12447" y="518330"/>
                    <a:pt x="0" y="488279"/>
                    <a:pt x="0" y="456945"/>
                  </a:cubicBezTo>
                  <a:lnTo>
                    <a:pt x="0" y="118145"/>
                  </a:lnTo>
                  <a:cubicBezTo>
                    <a:pt x="0" y="86811"/>
                    <a:pt x="12447" y="56761"/>
                    <a:pt x="34604" y="34604"/>
                  </a:cubicBezTo>
                  <a:cubicBezTo>
                    <a:pt x="56761" y="12447"/>
                    <a:pt x="86811" y="0"/>
                    <a:pt x="118145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6291" cy="6227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10420" y="2318302"/>
            <a:ext cx="3290577" cy="4422033"/>
            <a:chOff x="0" y="0"/>
            <a:chExt cx="3663950" cy="4923790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51280" r="-5128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72941" y="628650"/>
            <a:ext cx="3228057" cy="157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INTRODUCTION TO THE OVERALL PROJECT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43482" y="628650"/>
            <a:ext cx="6050021" cy="575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6"/>
              </a:lnSpc>
            </a:pPr>
            <a:r>
              <a:rPr lang="en-US" sz="181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Context</a:t>
            </a:r>
          </a:p>
          <a:p>
            <a:pPr marL="391136" lvl="1" indent="-195568">
              <a:lnSpc>
                <a:spcPts val="2536"/>
              </a:lnSpc>
              <a:buFont typeface="Arial"/>
              <a:buChar char="•"/>
            </a:pPr>
            <a:r>
              <a:rPr lang="en-GB" sz="1867" dirty="0"/>
              <a:t>Static learning doesn’t trigger curiosity or memory.</a:t>
            </a:r>
            <a:br>
              <a:rPr lang="en-GB" sz="1867" dirty="0"/>
            </a:br>
            <a:r>
              <a:rPr lang="en-GB" sz="1867" dirty="0"/>
              <a:t>We tested if interactive VR with AI-driven animal behaviour could make people understand and remember better.</a:t>
            </a:r>
          </a:p>
          <a:p>
            <a:pPr marL="195568" lvl="1">
              <a:lnSpc>
                <a:spcPts val="2536"/>
              </a:lnSpc>
            </a:pPr>
            <a:endParaRPr lang="en-US" sz="1811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2536"/>
              </a:lnSpc>
            </a:pPr>
            <a:r>
              <a:rPr lang="en-US" sz="181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Problem</a:t>
            </a:r>
          </a:p>
          <a:p>
            <a:pPr marL="391136" lvl="1" indent="-195568">
              <a:lnSpc>
                <a:spcPts val="2536"/>
              </a:lnSpc>
              <a:buFont typeface="Arial"/>
              <a:buChar char="•"/>
            </a:pPr>
            <a:r>
              <a:rPr lang="en-US" sz="181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Students &amp; public have limited access to detailed content</a:t>
            </a:r>
          </a:p>
          <a:p>
            <a:pPr marL="391136" lvl="1" indent="-195568">
              <a:lnSpc>
                <a:spcPts val="2536"/>
              </a:lnSpc>
              <a:buFont typeface="Arial"/>
              <a:buChar char="•"/>
            </a:pPr>
            <a:r>
              <a:rPr lang="en-US" sz="181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Lack of immersive ,memorable learning opportunities</a:t>
            </a:r>
          </a:p>
          <a:p>
            <a:pPr>
              <a:lnSpc>
                <a:spcPts val="2536"/>
              </a:lnSpc>
            </a:pPr>
            <a:endParaRPr lang="en-US" sz="1811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2536"/>
              </a:lnSpc>
            </a:pPr>
            <a:r>
              <a:rPr lang="en-US" sz="181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Our Project</a:t>
            </a:r>
          </a:p>
          <a:p>
            <a:pPr marL="391136" lvl="1" indent="-195568">
              <a:lnSpc>
                <a:spcPts val="2536"/>
              </a:lnSpc>
              <a:buFont typeface="Arial"/>
              <a:buChar char="•"/>
            </a:pPr>
            <a:r>
              <a:rPr lang="en-US" sz="181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Focus: Mesozoic Era content</a:t>
            </a:r>
          </a:p>
          <a:p>
            <a:pPr marL="391136" lvl="1" indent="-195568">
              <a:lnSpc>
                <a:spcPts val="2536"/>
              </a:lnSpc>
              <a:buFont typeface="Arial"/>
              <a:buChar char="•"/>
            </a:pPr>
            <a:r>
              <a:rPr lang="en-US" sz="181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Solution: 3 interactive simulations + Virtual Guide</a:t>
            </a:r>
          </a:p>
          <a:p>
            <a:pPr marL="391136" lvl="1" indent="-195568">
              <a:lnSpc>
                <a:spcPts val="2536"/>
              </a:lnSpc>
              <a:buFont typeface="Arial"/>
              <a:buChar char="•"/>
            </a:pPr>
            <a:r>
              <a:rPr lang="en-US" sz="1811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Aim: Deliver engaging, interactive learning beyond traditional learning mediums</a:t>
            </a:r>
          </a:p>
          <a:p>
            <a:pPr>
              <a:lnSpc>
                <a:spcPts val="2536"/>
              </a:lnSpc>
              <a:spcBef>
                <a:spcPct val="0"/>
              </a:spcBef>
            </a:pPr>
            <a:endParaRPr lang="en-US" sz="1811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00FC7-2661-F83A-78DD-21BCEBF10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6CCC36-8E20-77F2-FC1D-24712CE333FD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E0CEE96-103E-9148-73AA-4EB4CDD1BC74}"/>
              </a:ext>
            </a:extLst>
          </p:cNvPr>
          <p:cNvGrpSpPr/>
          <p:nvPr/>
        </p:nvGrpSpPr>
        <p:grpSpPr>
          <a:xfrm>
            <a:off x="0" y="7961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73CAEF2-82E5-DDB7-AF3A-9005D3C91A20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05D243B-A827-061D-EAC5-B253CE709996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4C86EFA5-CDF9-8287-A68C-4D4CC5532450}"/>
              </a:ext>
            </a:extLst>
          </p:cNvPr>
          <p:cNvSpPr txBox="1"/>
          <p:nvPr/>
        </p:nvSpPr>
        <p:spPr>
          <a:xfrm>
            <a:off x="472941" y="628651"/>
            <a:ext cx="763081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chemeClr val="bg1"/>
                </a:solidFill>
              </a:rPr>
              <a:t>Engagement Metrics</a:t>
            </a:r>
            <a:endParaRPr lang="en-US" sz="32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3A46BBE9-4F76-406B-529B-A943D47F4E0F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1E027CE-2AA1-1970-58F0-2F04EE84693F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04459EF-CC4C-9717-D66A-7762AE8E785F}"/>
                </a:ext>
              </a:extLst>
            </p:cNvPr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36AC668-7866-9B51-7526-B71E04E33B42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A7B05527-D2A3-E2D3-6D0F-68A16CCF4238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187E3FD-AAF6-48EE-556B-D3A653CAF275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6D45532-A5DF-CA60-146C-29CC4A11F0AB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0D92B97E-7D18-00D2-0FFE-38222775DC30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AA633B78-E098-4920-6E6A-03B85D35D41F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pic>
        <p:nvPicPr>
          <p:cNvPr id="8" name="Picture 7" descr="A graph of a graph with a bar and a number of text&#10;&#10;AI-generated content may be incorrect.">
            <a:extLst>
              <a:ext uri="{FF2B5EF4-FFF2-40B4-BE49-F238E27FC236}">
                <a16:creationId xmlns:a16="http://schemas.microsoft.com/office/drawing/2014/main" id="{8C9C4E51-0C79-BF8D-0951-81E495760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32" y="1600200"/>
            <a:ext cx="5818745" cy="384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38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5C61D-9465-DE2B-A577-44222E625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8B0587-399F-23DB-9269-749B152BE056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ECA7A88-E7D8-072B-5A87-3499E78D38B9}"/>
              </a:ext>
            </a:extLst>
          </p:cNvPr>
          <p:cNvGrpSpPr/>
          <p:nvPr/>
        </p:nvGrpSpPr>
        <p:grpSpPr>
          <a:xfrm>
            <a:off x="0" y="7961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61F8562-E9A9-C973-2E01-5259155073ED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D30C7A5-D244-F51C-54FD-F7006AA19E37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7158E410-01C0-3D3F-F79A-52A28D2CB96C}"/>
              </a:ext>
            </a:extLst>
          </p:cNvPr>
          <p:cNvSpPr txBox="1"/>
          <p:nvPr/>
        </p:nvSpPr>
        <p:spPr>
          <a:xfrm>
            <a:off x="472941" y="628651"/>
            <a:ext cx="763081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chemeClr val="bg1"/>
                </a:solidFill>
              </a:rPr>
              <a:t>Engagement Metrics</a:t>
            </a:r>
            <a:endParaRPr lang="en-US" sz="32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8F2BEED-E4A2-DFFE-A740-51E52308C407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8C57D51-D96A-0FB6-525E-3DAAE7137963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07B4BBD-7D4F-61A8-2916-DB8727515134}"/>
                </a:ext>
              </a:extLst>
            </p:cNvPr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E0EE1C3C-5365-C175-9581-21758EB27131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9A8F275-C161-2E37-0686-BC532272FAD8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BED4D20-9426-02BA-F86C-4347C1D7E9EA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6BCF54C-0E52-B593-39AC-38B1F7D6FC89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70D03DEE-10E2-C1CA-E9C8-E15762998790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0B0E1528-F3FD-4400-8ABC-1A35A5908028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pic>
        <p:nvPicPr>
          <p:cNvPr id="18" name="Picture 17" descr="A graph of a chart&#10;&#10;AI-generated content may be incorrect.">
            <a:extLst>
              <a:ext uri="{FF2B5EF4-FFF2-40B4-BE49-F238E27FC236}">
                <a16:creationId xmlns:a16="http://schemas.microsoft.com/office/drawing/2014/main" id="{5930E3D8-B4A4-154D-FACD-19CBEC7B8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57" y="1600201"/>
            <a:ext cx="5818743" cy="384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02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E297B-FE5F-2129-BDF4-8F77BC875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4BE6F70-8EE5-4362-4AD8-F0D1EE271750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D49E569-70D8-BF02-6BE4-38029044CDE1}"/>
              </a:ext>
            </a:extLst>
          </p:cNvPr>
          <p:cNvGrpSpPr/>
          <p:nvPr/>
        </p:nvGrpSpPr>
        <p:grpSpPr>
          <a:xfrm>
            <a:off x="0" y="7961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27A3D3C-64F8-99A5-401A-6028823F9320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6B78EE5-FA3F-7315-DA81-33E58C7FE7F0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A9737780-68B4-925E-C844-0DE94A280807}"/>
              </a:ext>
            </a:extLst>
          </p:cNvPr>
          <p:cNvSpPr txBox="1"/>
          <p:nvPr/>
        </p:nvSpPr>
        <p:spPr>
          <a:xfrm>
            <a:off x="472941" y="628651"/>
            <a:ext cx="763081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chemeClr val="bg1"/>
                </a:solidFill>
              </a:rPr>
              <a:t>Engagement Metrics</a:t>
            </a:r>
            <a:endParaRPr lang="en-US" sz="32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76065D53-6FC0-B62B-2110-B558D5C76EB8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9FB732B-C4AB-7B7A-A0DF-7B8AA0CEDD3E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635E1C0-7BE0-057F-B4EA-6C3B8A7479E5}"/>
                </a:ext>
              </a:extLst>
            </p:cNvPr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B8FF9BB-8FE8-27DC-3EA4-09EAD80B9468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D629F86B-A283-D6BC-7C58-0E71CF14060F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A7D9011C-2FE3-6CC5-CF7A-3972C256503E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7556659-D57C-E98A-0761-87237753B0F3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6A2FD0E9-A0D4-022A-D0D1-1155919EA87B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307A5480-3C25-D7D6-9D8B-D30E28108D71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pic>
        <p:nvPicPr>
          <p:cNvPr id="8" name="Picture 7" descr="A graph of average comparison between virtual reality and vr&#10;&#10;AI-generated content may be incorrect.">
            <a:extLst>
              <a:ext uri="{FF2B5EF4-FFF2-40B4-BE49-F238E27FC236}">
                <a16:creationId xmlns:a16="http://schemas.microsoft.com/office/drawing/2014/main" id="{1437198C-EF6E-5DEA-501C-96042BC4A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90" y="1600201"/>
            <a:ext cx="5853910" cy="386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13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B0BC4-5A13-5F97-D4D5-DF3DB38EA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04C609-F09F-1E52-4FE8-49534B71B431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86B9305-0A63-3257-DAF4-3B9A738D9662}"/>
              </a:ext>
            </a:extLst>
          </p:cNvPr>
          <p:cNvGrpSpPr/>
          <p:nvPr/>
        </p:nvGrpSpPr>
        <p:grpSpPr>
          <a:xfrm>
            <a:off x="0" y="7961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A51178C-B9A2-E2FC-2829-63DC0BCCAC4D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19BE0B1-3D58-D35F-183E-6178DF9A9241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A08104C-D534-A018-B83D-F80FDEE006DB}"/>
              </a:ext>
            </a:extLst>
          </p:cNvPr>
          <p:cNvSpPr txBox="1"/>
          <p:nvPr/>
        </p:nvSpPr>
        <p:spPr>
          <a:xfrm>
            <a:off x="472941" y="628651"/>
            <a:ext cx="763081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chemeClr val="bg1"/>
                </a:solidFill>
              </a:rPr>
              <a:t>Engagement Metrics</a:t>
            </a:r>
            <a:endParaRPr lang="en-US" sz="32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7ED3DD91-B968-1180-72EE-7FDEBB0E7A17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0B8E13A-7C78-E22C-C94F-6FB29EE9DEF0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568456E-0452-C206-385D-87D1ACDBAF6A}"/>
                </a:ext>
              </a:extLst>
            </p:cNvPr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A6929E0-A0FB-1629-137A-F6700FAE6BA4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A751C47-6524-2057-873B-F42AA67A325D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E5C3AB73-0FC0-A179-9B04-C69A4AC9ABEE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6416608-77BF-A167-5C32-EF52F30095B6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4294C6FB-A945-FA2E-95AB-0A1D2F24B131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94248890-2937-84AE-76C0-3A9B1BDCE68B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pic>
        <p:nvPicPr>
          <p:cNvPr id="18" name="Picture 17" descr="A graph of average rating&#10;&#10;AI-generated content may be incorrect.">
            <a:extLst>
              <a:ext uri="{FF2B5EF4-FFF2-40B4-BE49-F238E27FC236}">
                <a16:creationId xmlns:a16="http://schemas.microsoft.com/office/drawing/2014/main" id="{59F53D89-4567-B6C5-D60F-4B688744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618183"/>
            <a:ext cx="591755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03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16DBE-2855-6E02-BC61-5C11A7FB6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EA0BED-BD45-62D2-1F32-CED879A443FE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689A3B7-8EF5-5E1A-8DC3-264B3C6DEC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36A34CD-8E64-2D84-2480-44EB0BF2AE05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DF2437-D261-BBC0-9F7F-33C7C35D51F6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6127F0D-E41B-1821-AFA3-0944DC72BBE2}"/>
              </a:ext>
            </a:extLst>
          </p:cNvPr>
          <p:cNvSpPr txBox="1"/>
          <p:nvPr/>
        </p:nvSpPr>
        <p:spPr>
          <a:xfrm>
            <a:off x="472941" y="628651"/>
            <a:ext cx="763081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chemeClr val="bg1"/>
                </a:solidFill>
              </a:rPr>
              <a:t>Summery Of Outcomes</a:t>
            </a:r>
            <a:endParaRPr lang="en-US" sz="32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710C639C-6586-64F3-23DC-E321331C57B1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EB77C59-75AC-FBE7-B245-8BDF0863534A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ED899AD-6037-9C28-29DA-74A657B3735C}"/>
                </a:ext>
              </a:extLst>
            </p:cNvPr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4441EC9-6112-4004-E853-1905ADE0A3E0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8796199-35E6-04F0-ABA4-8F743C76EDD0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8E4F017-E2F8-59B0-6083-318FDB11E6DB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D69065F-5014-85BA-3A0E-88E366E9AEF0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BED63578-D0FF-BBE3-95AB-2FD662CE2C34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0D90752-81EC-1DD3-FAD1-8DA21A5B756A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C9E1F-0D93-22F4-0CFC-CF0063E819DA}"/>
              </a:ext>
            </a:extLst>
          </p:cNvPr>
          <p:cNvSpPr txBox="1"/>
          <p:nvPr/>
        </p:nvSpPr>
        <p:spPr>
          <a:xfrm>
            <a:off x="914400" y="1778175"/>
            <a:ext cx="7630810" cy="47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2133" dirty="0">
                <a:solidFill>
                  <a:schemeClr val="bg1"/>
                </a:solidFill>
              </a:rPr>
              <a:t>VR Application got +21% higher learning gain</a:t>
            </a:r>
            <a:endParaRPr lang="en-US" sz="2133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581AC8-1846-5CA1-8685-D2D3C64B0325}"/>
              </a:ext>
            </a:extLst>
          </p:cNvPr>
          <p:cNvSpPr txBox="1"/>
          <p:nvPr/>
        </p:nvSpPr>
        <p:spPr>
          <a:xfrm>
            <a:off x="914400" y="2380482"/>
            <a:ext cx="7630810" cy="47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2133" dirty="0">
                <a:solidFill>
                  <a:schemeClr val="bg1"/>
                </a:solidFill>
              </a:rPr>
              <a:t>VR Application got +15% Stronger retention</a:t>
            </a:r>
            <a:endParaRPr lang="en-US" sz="2133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CF2A45-5C98-03F3-052A-22CAA016B2DA}"/>
              </a:ext>
            </a:extLst>
          </p:cNvPr>
          <p:cNvSpPr txBox="1"/>
          <p:nvPr/>
        </p:nvSpPr>
        <p:spPr>
          <a:xfrm>
            <a:off x="914400" y="2982788"/>
            <a:ext cx="7630810" cy="47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2133" dirty="0">
                <a:solidFill>
                  <a:schemeClr val="bg1"/>
                </a:solidFill>
              </a:rPr>
              <a:t>VR application received higher scores across all metrics</a:t>
            </a:r>
            <a:endParaRPr lang="en-US" sz="2133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74793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-380"/>
            <a:ext cx="12192000" cy="6978931"/>
            <a:chOff x="0" y="-47775"/>
            <a:chExt cx="4816593" cy="2757108"/>
          </a:xfrm>
        </p:grpSpPr>
        <p:sp>
          <p:nvSpPr>
            <p:cNvPr id="4" name="Freeform 4"/>
            <p:cNvSpPr/>
            <p:nvPr/>
          </p:nvSpPr>
          <p:spPr>
            <a:xfrm>
              <a:off x="0" y="-47775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2941" y="628651"/>
            <a:ext cx="7630810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References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4490" y="4839567"/>
            <a:ext cx="4282877" cy="469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https://www.educationcorner.com/the-learning-pyramid/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60434E-0D14-C990-AD16-4661AFDA3A31}"/>
              </a:ext>
            </a:extLst>
          </p:cNvPr>
          <p:cNvSpPr txBox="1"/>
          <p:nvPr/>
        </p:nvSpPr>
        <p:spPr>
          <a:xfrm>
            <a:off x="685800" y="1845631"/>
            <a:ext cx="114494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[1] O. </a:t>
            </a:r>
            <a:r>
              <a:rPr lang="en-US" sz="1600" dirty="0" err="1">
                <a:solidFill>
                  <a:schemeClr val="bg1"/>
                </a:solidFill>
              </a:rPr>
              <a:t>Ofianto</a:t>
            </a:r>
            <a:r>
              <a:rPr lang="en-US" sz="1600" dirty="0">
                <a:solidFill>
                  <a:schemeClr val="bg1"/>
                </a:solidFill>
              </a:rPr>
              <a:t>, A. Aman, S. </a:t>
            </a:r>
            <a:r>
              <a:rPr lang="en-US" sz="1600" dirty="0" err="1">
                <a:solidFill>
                  <a:schemeClr val="bg1"/>
                </a:solidFill>
              </a:rPr>
              <a:t>Sariyatun</a:t>
            </a:r>
            <a:r>
              <a:rPr lang="en-US" sz="1600" dirty="0">
                <a:solidFill>
                  <a:schemeClr val="bg1"/>
                </a:solidFill>
              </a:rPr>
              <a:t>, B. </a:t>
            </a:r>
            <a:r>
              <a:rPr lang="en-US" sz="1600" dirty="0" err="1">
                <a:solidFill>
                  <a:schemeClr val="bg1"/>
                </a:solidFill>
              </a:rPr>
              <a:t>Bunari</a:t>
            </a:r>
            <a:r>
              <a:rPr lang="en-US" sz="1600" dirty="0">
                <a:solidFill>
                  <a:schemeClr val="bg1"/>
                </a:solidFill>
              </a:rPr>
              <a:t>, T. Z. N. Zahra, and M. E. P. Marni, “Media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Timeline Development with the </a:t>
            </a:r>
            <a:r>
              <a:rPr lang="en-US" sz="1600" dirty="0" err="1">
                <a:solidFill>
                  <a:schemeClr val="bg1"/>
                </a:solidFill>
              </a:rPr>
              <a:t>Focusky</a:t>
            </a:r>
            <a:r>
              <a:rPr lang="en-US" sz="1600" dirty="0">
                <a:solidFill>
                  <a:schemeClr val="bg1"/>
                </a:solidFill>
              </a:rPr>
              <a:t> Application to Improve Chronological Thinking Skills,”</a:t>
            </a:r>
          </a:p>
          <a:p>
            <a:r>
              <a:rPr lang="en-US" sz="1600" dirty="0">
                <a:solidFill>
                  <a:schemeClr val="bg1"/>
                </a:solidFill>
              </a:rPr>
              <a:t>International Journal of Learning, Teaching and Educational Research, vol. 21, no. 4, pp. 114–</a:t>
            </a:r>
          </a:p>
          <a:p>
            <a:r>
              <a:rPr lang="en-US" sz="1600" dirty="0">
                <a:solidFill>
                  <a:schemeClr val="bg1"/>
                </a:solidFill>
              </a:rPr>
              <a:t>133, Apr. 2022, </a:t>
            </a:r>
            <a:r>
              <a:rPr lang="en-US" sz="1600" dirty="0" err="1">
                <a:solidFill>
                  <a:schemeClr val="bg1"/>
                </a:solidFill>
              </a:rPr>
              <a:t>doi</a:t>
            </a:r>
            <a:r>
              <a:rPr lang="en-US" sz="1600" dirty="0">
                <a:solidFill>
                  <a:schemeClr val="bg1"/>
                </a:solidFill>
              </a:rPr>
              <a:t>: 10.26803/ijlter.21.4.7.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[2] P. </a:t>
            </a:r>
            <a:r>
              <a:rPr lang="en-US" sz="1600" dirty="0" err="1">
                <a:solidFill>
                  <a:schemeClr val="bg1"/>
                </a:solidFill>
              </a:rPr>
              <a:t>Vatanasirisuk</a:t>
            </a:r>
            <a:r>
              <a:rPr lang="en-US" sz="1600" dirty="0">
                <a:solidFill>
                  <a:schemeClr val="bg1"/>
                </a:solidFill>
              </a:rPr>
              <a:t>, Exploring Historical Events Through an Interactive Timeline [Online].</a:t>
            </a:r>
          </a:p>
          <a:p>
            <a:r>
              <a:rPr lang="en-US" sz="1600" dirty="0">
                <a:solidFill>
                  <a:schemeClr val="bg1"/>
                </a:solidFill>
              </a:rPr>
              <a:t>Graduate thesis, Visual Communication Design, School of Design, Rochester Institute of</a:t>
            </a:r>
          </a:p>
          <a:p>
            <a:r>
              <a:rPr lang="en-US" sz="1600" dirty="0">
                <a:solidFill>
                  <a:schemeClr val="bg1"/>
                </a:solidFill>
              </a:rPr>
              <a:t>Technology, 2021. Available: https://repository.rit.edu/theses/10757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CCA0CEB2-F262-D792-94CA-A8D3F56D4A09}"/>
              </a:ext>
            </a:extLst>
          </p:cNvPr>
          <p:cNvSpPr txBox="1"/>
          <p:nvPr/>
        </p:nvSpPr>
        <p:spPr>
          <a:xfrm>
            <a:off x="558800" y="1444639"/>
            <a:ext cx="4282877" cy="22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Publications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700D967F-F605-82DA-21C9-D1B484497356}"/>
              </a:ext>
            </a:extLst>
          </p:cNvPr>
          <p:cNvSpPr txBox="1"/>
          <p:nvPr/>
        </p:nvSpPr>
        <p:spPr>
          <a:xfrm>
            <a:off x="558800" y="4231746"/>
            <a:ext cx="4282877" cy="22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Other References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63600" y="482600"/>
            <a:ext cx="5594505" cy="155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67"/>
              </a:lnSpc>
            </a:pPr>
            <a:r>
              <a:rPr lang="en-US" sz="93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05E32A6-4832-5CCA-54BC-5D17BD6842C9}"/>
              </a:ext>
            </a:extLst>
          </p:cNvPr>
          <p:cNvSpPr/>
          <p:nvPr/>
        </p:nvSpPr>
        <p:spPr>
          <a:xfrm>
            <a:off x="7620000" y="4303228"/>
            <a:ext cx="7014412" cy="3393222"/>
          </a:xfrm>
          <a:custGeom>
            <a:avLst/>
            <a:gdLst/>
            <a:ahLst/>
            <a:cxnLst/>
            <a:rect l="l" t="t" r="r" b="b"/>
            <a:pathLst>
              <a:path w="10521618" h="5089833">
                <a:moveTo>
                  <a:pt x="0" y="0"/>
                </a:moveTo>
                <a:lnTo>
                  <a:pt x="10521618" y="0"/>
                </a:lnTo>
                <a:lnTo>
                  <a:pt x="10521618" y="5089832"/>
                </a:lnTo>
                <a:lnTo>
                  <a:pt x="0" y="5089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802876" cy="6858000"/>
            <a:chOff x="0" y="0"/>
            <a:chExt cx="347767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679" cy="2709333"/>
            </a:xfrm>
            <a:custGeom>
              <a:avLst/>
              <a:gdLst/>
              <a:ahLst/>
              <a:cxnLst/>
              <a:rect l="l" t="t" r="r" b="b"/>
              <a:pathLst>
                <a:path w="3477679" h="2709333">
                  <a:moveTo>
                    <a:pt x="0" y="0"/>
                  </a:moveTo>
                  <a:lnTo>
                    <a:pt x="3477679" y="0"/>
                  </a:lnTo>
                  <a:lnTo>
                    <a:pt x="347767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7767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6668056" y="1705129"/>
            <a:ext cx="4838144" cy="2743200"/>
          </a:xfrm>
          <a:custGeom>
            <a:avLst/>
            <a:gdLst/>
            <a:ahLst/>
            <a:cxnLst/>
            <a:rect l="l" t="t" r="r" b="b"/>
            <a:pathLst>
              <a:path w="7257216" h="4114800">
                <a:moveTo>
                  <a:pt x="0" y="0"/>
                </a:moveTo>
                <a:lnTo>
                  <a:pt x="7257216" y="0"/>
                </a:lnTo>
                <a:lnTo>
                  <a:pt x="7257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685801" y="642938"/>
            <a:ext cx="5623059" cy="1059962"/>
            <a:chOff x="0" y="-85725"/>
            <a:chExt cx="11246119" cy="211992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85725"/>
              <a:ext cx="11246119" cy="1002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48"/>
                </a:lnSpc>
              </a:pPr>
              <a:r>
                <a:rPr lang="en-US" sz="3034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200510"/>
              <a:ext cx="11246119" cy="833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2"/>
                </a:lnSpc>
              </a:pPr>
              <a:r>
                <a:rPr lang="en-US" sz="250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 21318870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85800" y="1695359"/>
            <a:ext cx="6646332" cy="799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87"/>
              </a:lnSpc>
            </a:pPr>
            <a:r>
              <a:rPr lang="en-US" sz="3634" spc="10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VR extinction event simulation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-120551"/>
            <a:ext cx="8761387" cy="6978551"/>
            <a:chOff x="0" y="-47625"/>
            <a:chExt cx="3461289" cy="27569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61289" cy="2709333"/>
            </a:xfrm>
            <a:custGeom>
              <a:avLst/>
              <a:gdLst/>
              <a:ahLst/>
              <a:cxnLst/>
              <a:rect l="l" t="t" r="r" b="b"/>
              <a:pathLst>
                <a:path w="3461289" h="2709333">
                  <a:moveTo>
                    <a:pt x="0" y="0"/>
                  </a:moveTo>
                  <a:lnTo>
                    <a:pt x="3461289" y="0"/>
                  </a:lnTo>
                  <a:lnTo>
                    <a:pt x="34612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6128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799" y="6140841"/>
            <a:ext cx="8075588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38"/>
              <a:ext cx="268386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5" y="-62718"/>
              <a:ext cx="4143374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80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6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8371842" y="685800"/>
            <a:ext cx="2839650" cy="4994789"/>
          </a:xfrm>
          <a:custGeom>
            <a:avLst/>
            <a:gdLst/>
            <a:ahLst/>
            <a:cxnLst/>
            <a:rect l="l" t="t" r="r" b="b"/>
            <a:pathLst>
              <a:path w="4259475" h="7492184">
                <a:moveTo>
                  <a:pt x="0" y="0"/>
                </a:moveTo>
                <a:lnTo>
                  <a:pt x="4259475" y="0"/>
                </a:lnTo>
                <a:lnTo>
                  <a:pt x="4259475" y="7492184"/>
                </a:lnTo>
                <a:lnTo>
                  <a:pt x="0" y="749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BACKGROUND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941" y="1843773"/>
            <a:ext cx="5623059" cy="380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66 million years ago  K - Pg extinction event eliminated ~75% of Earth’s species.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Traditional learning methods (books, videos) fail to show the </a:t>
            </a:r>
            <a:r>
              <a:rPr lang="en-US" altLang="en-US" sz="1867" i="1" dirty="0">
                <a:solidFill>
                  <a:schemeClr val="bg1"/>
                </a:solidFill>
                <a:latin typeface="Arial" panose="020B0604020202020204" pitchFamily="34" charset="0"/>
              </a:rPr>
              <a:t>scale and dynamics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 of the event.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VR provides immersion, interactivity, and emotional engagement.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Combines </a:t>
            </a:r>
            <a:r>
              <a:rPr lang="en-US" altLang="en-US" sz="1867" i="1" dirty="0">
                <a:solidFill>
                  <a:schemeClr val="bg1"/>
                </a:solidFill>
                <a:latin typeface="Arial" panose="020B0604020202020204" pitchFamily="34" charset="0"/>
              </a:rPr>
              <a:t>education + technology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 for experiential learning.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52401" y="5575"/>
            <a:ext cx="8664203" cy="6858000"/>
            <a:chOff x="0" y="0"/>
            <a:chExt cx="342289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22895" cy="2709333"/>
            </a:xfrm>
            <a:custGeom>
              <a:avLst/>
              <a:gdLst/>
              <a:ahLst/>
              <a:cxnLst/>
              <a:rect l="l" t="t" r="r" b="b"/>
              <a:pathLst>
                <a:path w="3422895" h="2709333">
                  <a:moveTo>
                    <a:pt x="0" y="0"/>
                  </a:moveTo>
                  <a:lnTo>
                    <a:pt x="3422895" y="0"/>
                  </a:lnTo>
                  <a:lnTo>
                    <a:pt x="34228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2289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488348" y="591209"/>
            <a:ext cx="5356098" cy="54864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PROBLEM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941" y="1908268"/>
            <a:ext cx="5623059" cy="289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Current paleontology education lacks </a:t>
            </a:r>
            <a:r>
              <a:rPr lang="en-US" altLang="en-US" sz="1867" i="1" dirty="0">
                <a:solidFill>
                  <a:schemeClr val="bg1"/>
                </a:solidFill>
                <a:latin typeface="Arial" panose="020B0604020202020204" pitchFamily="34" charset="0"/>
              </a:rPr>
              <a:t>interactive simulations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Students struggle to understand </a:t>
            </a:r>
            <a:r>
              <a:rPr lang="en-US" altLang="en-US" sz="1867" i="1" dirty="0">
                <a:solidFill>
                  <a:schemeClr val="bg1"/>
                </a:solidFill>
                <a:latin typeface="Arial" panose="020B0604020202020204" pitchFamily="34" charset="0"/>
              </a:rPr>
              <a:t>dynamic environmental changes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How can VR be used to create </a:t>
            </a:r>
            <a:r>
              <a:rPr lang="en-US" altLang="en-US" sz="1867" i="1" dirty="0">
                <a:solidFill>
                  <a:schemeClr val="bg1"/>
                </a:solidFill>
                <a:latin typeface="Arial" panose="020B0604020202020204" pitchFamily="34" charset="0"/>
              </a:rPr>
              <a:t>scientifically accurate, immersive learning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 experiences?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5800" y="6140841"/>
            <a:ext cx="7978403" cy="470505"/>
            <a:chOff x="0" y="-62718"/>
            <a:chExt cx="15630064" cy="941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060" y="-55938"/>
              <a:ext cx="268386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970105" y="-62718"/>
              <a:ext cx="4143374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80179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73627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255732" cy="6858000"/>
            <a:chOff x="0" y="0"/>
            <a:chExt cx="326152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61524" cy="2709333"/>
            </a:xfrm>
            <a:custGeom>
              <a:avLst/>
              <a:gdLst/>
              <a:ahLst/>
              <a:cxnLst/>
              <a:rect l="l" t="t" r="r" b="b"/>
              <a:pathLst>
                <a:path w="3261524" h="2709333">
                  <a:moveTo>
                    <a:pt x="0" y="0"/>
                  </a:moveTo>
                  <a:lnTo>
                    <a:pt x="3261524" y="0"/>
                  </a:lnTo>
                  <a:lnTo>
                    <a:pt x="32615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61524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028441" y="1189494"/>
            <a:ext cx="4454583" cy="4479013"/>
          </a:xfrm>
          <a:custGeom>
            <a:avLst/>
            <a:gdLst/>
            <a:ahLst/>
            <a:cxnLst/>
            <a:rect l="l" t="t" r="r" b="b"/>
            <a:pathLst>
              <a:path w="6681874" h="6718520">
                <a:moveTo>
                  <a:pt x="0" y="0"/>
                </a:moveTo>
                <a:lnTo>
                  <a:pt x="6681874" y="0"/>
                </a:lnTo>
                <a:lnTo>
                  <a:pt x="6681874" y="6718520"/>
                </a:lnTo>
                <a:lnTo>
                  <a:pt x="0" y="6718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3927171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PROBLEM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941" y="1757913"/>
            <a:ext cx="5064259" cy="1650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97"/>
              </a:lnSpc>
              <a:spcBef>
                <a:spcPct val="0"/>
              </a:spcBef>
            </a:pPr>
            <a:r>
              <a:rPr lang="en-GB" sz="1867" dirty="0"/>
              <a:t>Static learning doesn’t trigger curiosity or memory.</a:t>
            </a:r>
            <a:br>
              <a:rPr lang="en-GB" sz="1867" dirty="0"/>
            </a:br>
            <a:r>
              <a:rPr lang="en-GB" sz="1867" dirty="0"/>
              <a:t>We tested if interactive VR with AI-driven animal behaviour could make people understand and remember better.</a:t>
            </a:r>
            <a:endParaRPr lang="en-US" sz="1855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99913-6F72-A134-174A-38D58EC22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AAA3C9-12AD-9BF2-D399-ABF419630B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06F6086-95FB-E475-2AA4-D31E9EDDDA1B}"/>
              </a:ext>
            </a:extLst>
          </p:cNvPr>
          <p:cNvGrpSpPr/>
          <p:nvPr/>
        </p:nvGrpSpPr>
        <p:grpSpPr>
          <a:xfrm>
            <a:off x="203201" y="10532"/>
            <a:ext cx="8761387" cy="6858000"/>
            <a:chOff x="0" y="0"/>
            <a:chExt cx="346128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9FF3B3D-71D7-F5BA-F074-CED5C814D79B}"/>
                </a:ext>
              </a:extLst>
            </p:cNvPr>
            <p:cNvSpPr/>
            <p:nvPr/>
          </p:nvSpPr>
          <p:spPr>
            <a:xfrm>
              <a:off x="0" y="0"/>
              <a:ext cx="3461289" cy="2709333"/>
            </a:xfrm>
            <a:custGeom>
              <a:avLst/>
              <a:gdLst/>
              <a:ahLst/>
              <a:cxnLst/>
              <a:rect l="l" t="t" r="r" b="b"/>
              <a:pathLst>
                <a:path w="3461289" h="2709333">
                  <a:moveTo>
                    <a:pt x="0" y="0"/>
                  </a:moveTo>
                  <a:lnTo>
                    <a:pt x="3461289" y="0"/>
                  </a:lnTo>
                  <a:lnTo>
                    <a:pt x="34612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B68D08A-18F5-E262-614B-E113B0D6987B}"/>
                </a:ext>
              </a:extLst>
            </p:cNvPr>
            <p:cNvSpPr txBox="1"/>
            <p:nvPr/>
          </p:nvSpPr>
          <p:spPr>
            <a:xfrm>
              <a:off x="0" y="-47625"/>
              <a:ext cx="346128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4A22FE9-01DC-6990-19BE-4809BCD4DDA4}"/>
              </a:ext>
            </a:extLst>
          </p:cNvPr>
          <p:cNvGrpSpPr/>
          <p:nvPr/>
        </p:nvGrpSpPr>
        <p:grpSpPr>
          <a:xfrm>
            <a:off x="685799" y="6140841"/>
            <a:ext cx="8075588" cy="470505"/>
            <a:chOff x="0" y="-62718"/>
            <a:chExt cx="15630064" cy="9410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0E2B59D-BFA5-4E9A-7AD3-7EBB77C47AB9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C2229B1-C18E-4722-4CA7-124F84BCAA24}"/>
                </a:ext>
              </a:extLst>
            </p:cNvPr>
            <p:cNvSpPr txBox="1"/>
            <p:nvPr/>
          </p:nvSpPr>
          <p:spPr>
            <a:xfrm>
              <a:off x="5623059" y="-55938"/>
              <a:ext cx="268386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24BFB55-F6FD-AE1A-CC0E-0E17F25351D9}"/>
                </a:ext>
              </a:extLst>
            </p:cNvPr>
            <p:cNvSpPr txBox="1"/>
            <p:nvPr/>
          </p:nvSpPr>
          <p:spPr>
            <a:xfrm>
              <a:off x="8970105" y="-62718"/>
              <a:ext cx="4143374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04A5550-0437-D2B0-F4D6-99037A4F38B2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4B04147-73D3-70B9-640D-0E4CD943A41F}"/>
                </a:ext>
              </a:extLst>
            </p:cNvPr>
            <p:cNvSpPr txBox="1"/>
            <p:nvPr/>
          </p:nvSpPr>
          <p:spPr>
            <a:xfrm>
              <a:off x="13380180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582A59A-74EC-22DB-2A34-F75BE3978A37}"/>
                </a:ext>
              </a:extLst>
            </p:cNvPr>
            <p:cNvSpPr txBox="1"/>
            <p:nvPr/>
          </p:nvSpPr>
          <p:spPr>
            <a:xfrm>
              <a:off x="8573626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64E5750B-D362-6D84-08CC-24B15616669B}"/>
              </a:ext>
            </a:extLst>
          </p:cNvPr>
          <p:cNvSpPr/>
          <p:nvPr/>
        </p:nvSpPr>
        <p:spPr>
          <a:xfrm>
            <a:off x="8371842" y="685800"/>
            <a:ext cx="2839650" cy="4994789"/>
          </a:xfrm>
          <a:custGeom>
            <a:avLst/>
            <a:gdLst/>
            <a:ahLst/>
            <a:cxnLst/>
            <a:rect l="l" t="t" r="r" b="b"/>
            <a:pathLst>
              <a:path w="4259475" h="7492184">
                <a:moveTo>
                  <a:pt x="0" y="0"/>
                </a:moveTo>
                <a:lnTo>
                  <a:pt x="4259475" y="0"/>
                </a:lnTo>
                <a:lnTo>
                  <a:pt x="4259475" y="7492184"/>
                </a:lnTo>
                <a:lnTo>
                  <a:pt x="0" y="749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154DE8C-D409-F987-02BA-2B6EF1F20ED7}"/>
              </a:ext>
            </a:extLst>
          </p:cNvPr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Gaps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91A79C60-2C47-EF6B-F515-AF5E128CF1B7}"/>
              </a:ext>
            </a:extLst>
          </p:cNvPr>
          <p:cNvSpPr txBox="1"/>
          <p:nvPr/>
        </p:nvSpPr>
        <p:spPr>
          <a:xfrm>
            <a:off x="503928" y="1755910"/>
            <a:ext cx="6174277" cy="2585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Most existing VR education tools are static or pre-recorded.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Lack of </a:t>
            </a:r>
            <a:r>
              <a:rPr lang="en-US" altLang="en-US" sz="1867" i="1" dirty="0">
                <a:solidFill>
                  <a:schemeClr val="bg1"/>
                </a:solidFill>
                <a:latin typeface="Arial" panose="020B0604020202020204" pitchFamily="34" charset="0"/>
              </a:rPr>
              <a:t>real-time interactivity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 and </a:t>
            </a:r>
            <a:r>
              <a:rPr lang="en-US" altLang="en-US" sz="1867" i="1" dirty="0">
                <a:solidFill>
                  <a:schemeClr val="bg1"/>
                </a:solidFill>
                <a:latin typeface="Arial" panose="020B0604020202020204" pitchFamily="34" charset="0"/>
              </a:rPr>
              <a:t>scientific accuracy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Few focus on </a:t>
            </a:r>
            <a:r>
              <a:rPr lang="en-US" altLang="en-US" sz="1867" i="1" dirty="0">
                <a:solidFill>
                  <a:schemeClr val="bg1"/>
                </a:solidFill>
                <a:latin typeface="Arial" panose="020B0604020202020204" pitchFamily="34" charset="0"/>
              </a:rPr>
              <a:t>paleontology or mass extinctions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Need for </a:t>
            </a:r>
            <a:r>
              <a:rPr lang="en-US" altLang="en-US" sz="1867" i="1" dirty="0">
                <a:solidFill>
                  <a:schemeClr val="bg1"/>
                </a:solidFill>
                <a:latin typeface="Arial" panose="020B0604020202020204" pitchFamily="34" charset="0"/>
              </a:rPr>
              <a:t>dynamic, educational, and AI-driven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 VR systems.</a:t>
            </a:r>
          </a:p>
        </p:txBody>
      </p:sp>
    </p:spTree>
    <p:extLst>
      <p:ext uri="{BB962C8B-B14F-4D97-AF65-F5344CB8AC3E}">
        <p14:creationId xmlns:p14="http://schemas.microsoft.com/office/powerpoint/2010/main" val="3512057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-120551"/>
            <a:ext cx="8788399" cy="6978551"/>
            <a:chOff x="0" y="-47625"/>
            <a:chExt cx="3471960" cy="27569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1960" cy="2709333"/>
            </a:xfrm>
            <a:custGeom>
              <a:avLst/>
              <a:gdLst/>
              <a:ahLst/>
              <a:cxnLst/>
              <a:rect l="l" t="t" r="r" b="b"/>
              <a:pathLst>
                <a:path w="3388922" h="2709333">
                  <a:moveTo>
                    <a:pt x="0" y="0"/>
                  </a:moveTo>
                  <a:lnTo>
                    <a:pt x="3388922" y="0"/>
                  </a:lnTo>
                  <a:lnTo>
                    <a:pt x="33889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88922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7208548" y="1214666"/>
            <a:ext cx="3464131" cy="4204043"/>
          </a:xfrm>
          <a:custGeom>
            <a:avLst/>
            <a:gdLst/>
            <a:ahLst/>
            <a:cxnLst/>
            <a:rect l="l" t="t" r="r" b="b"/>
            <a:pathLst>
              <a:path w="5196197" h="6306065">
                <a:moveTo>
                  <a:pt x="0" y="0"/>
                </a:moveTo>
                <a:lnTo>
                  <a:pt x="5196197" y="0"/>
                </a:lnTo>
                <a:lnTo>
                  <a:pt x="5196197" y="6306065"/>
                </a:lnTo>
                <a:lnTo>
                  <a:pt x="0" y="63060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SPECIFIC AND SUB OBJECTIVES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7215" y="1754052"/>
            <a:ext cx="5623059" cy="402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b="1" dirty="0">
                <a:solidFill>
                  <a:schemeClr val="bg1"/>
                </a:solidFill>
                <a:latin typeface="Arial" panose="020B0604020202020204" pitchFamily="34" charset="0"/>
              </a:rPr>
              <a:t>Main Objective: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Develop an immersive VR simulation of the K–Pg extinction event.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b="1" dirty="0">
                <a:solidFill>
                  <a:schemeClr val="bg1"/>
                </a:solidFill>
                <a:latin typeface="Arial" panose="020B0604020202020204" pitchFamily="34" charset="0"/>
              </a:rPr>
              <a:t>Sub Objectives: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Recreate pre-impact, impact, and post-impact environments.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Implement AI dinosaur behavior using </a:t>
            </a:r>
            <a:r>
              <a:rPr lang="en-US" altLang="en-US" sz="1867" dirty="0" err="1">
                <a:solidFill>
                  <a:schemeClr val="bg1"/>
                </a:solidFill>
                <a:latin typeface="Arial" panose="020B0604020202020204" pitchFamily="34" charset="0"/>
              </a:rPr>
              <a:t>NavMesh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Integrate realistic lighting, sound, and particle effects.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Optimize for smooth VR performance.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Evaluate educational impact through user testing.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16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640572" cy="6858000"/>
            <a:chOff x="0" y="0"/>
            <a:chExt cx="341355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3559" cy="2709333"/>
            </a:xfrm>
            <a:custGeom>
              <a:avLst/>
              <a:gdLst/>
              <a:ahLst/>
              <a:cxnLst/>
              <a:rect l="l" t="t" r="r" b="b"/>
              <a:pathLst>
                <a:path w="3413559" h="2709333">
                  <a:moveTo>
                    <a:pt x="0" y="0"/>
                  </a:moveTo>
                  <a:lnTo>
                    <a:pt x="3413559" y="0"/>
                  </a:lnTo>
                  <a:lnTo>
                    <a:pt x="34135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1355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764503" y="1160704"/>
            <a:ext cx="3775014" cy="1373161"/>
          </a:xfrm>
          <a:custGeom>
            <a:avLst/>
            <a:gdLst/>
            <a:ahLst/>
            <a:cxnLst/>
            <a:rect l="l" t="t" r="r" b="b"/>
            <a:pathLst>
              <a:path w="5662521" h="2059742">
                <a:moveTo>
                  <a:pt x="0" y="0"/>
                </a:moveTo>
                <a:lnTo>
                  <a:pt x="5662520" y="0"/>
                </a:lnTo>
                <a:lnTo>
                  <a:pt x="5662520" y="2059742"/>
                </a:lnTo>
                <a:lnTo>
                  <a:pt x="0" y="2059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894857" y="2496114"/>
            <a:ext cx="1310257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Unity 2022</a:t>
            </a:r>
          </a:p>
        </p:txBody>
      </p:sp>
      <p:sp>
        <p:nvSpPr>
          <p:cNvPr id="8" name="Freeform 8"/>
          <p:cNvSpPr/>
          <p:nvPr/>
        </p:nvSpPr>
        <p:spPr>
          <a:xfrm>
            <a:off x="3736036" y="2692499"/>
            <a:ext cx="2039751" cy="2039751"/>
          </a:xfrm>
          <a:custGeom>
            <a:avLst/>
            <a:gdLst/>
            <a:ahLst/>
            <a:cxnLst/>
            <a:rect l="l" t="t" r="r" b="b"/>
            <a:pathLst>
              <a:path w="3059626" h="3059626">
                <a:moveTo>
                  <a:pt x="0" y="0"/>
                </a:moveTo>
                <a:lnTo>
                  <a:pt x="3059626" y="0"/>
                </a:lnTo>
                <a:lnTo>
                  <a:pt x="3059626" y="3059626"/>
                </a:lnTo>
                <a:lnTo>
                  <a:pt x="0" y="305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894857" y="3106923"/>
            <a:ext cx="1122759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Blender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702987" y="3530601"/>
            <a:ext cx="1898047" cy="1898047"/>
          </a:xfrm>
          <a:custGeom>
            <a:avLst/>
            <a:gdLst/>
            <a:ahLst/>
            <a:cxnLst/>
            <a:rect l="l" t="t" r="r" b="b"/>
            <a:pathLst>
              <a:path w="2847071" h="2847071">
                <a:moveTo>
                  <a:pt x="0" y="0"/>
                </a:moveTo>
                <a:lnTo>
                  <a:pt x="2847070" y="0"/>
                </a:lnTo>
                <a:lnTo>
                  <a:pt x="2847070" y="2847070"/>
                </a:lnTo>
                <a:lnTo>
                  <a:pt x="0" y="2847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894857" y="3770042"/>
            <a:ext cx="920254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VS Code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2941" y="628651"/>
            <a:ext cx="542707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TECHNOLOGIES TO BE USED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4857" y="4433829"/>
            <a:ext cx="1310257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XR SDKs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70104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760947" cy="6858000"/>
            <a:chOff x="0" y="0"/>
            <a:chExt cx="34611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61115" cy="2709333"/>
            </a:xfrm>
            <a:custGeom>
              <a:avLst/>
              <a:gdLst/>
              <a:ahLst/>
              <a:cxnLst/>
              <a:rect l="l" t="t" r="r" b="b"/>
              <a:pathLst>
                <a:path w="3461115" h="2709333">
                  <a:moveTo>
                    <a:pt x="0" y="0"/>
                  </a:moveTo>
                  <a:lnTo>
                    <a:pt x="3461115" y="0"/>
                  </a:lnTo>
                  <a:lnTo>
                    <a:pt x="34611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6111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945545" y="2261421"/>
            <a:ext cx="4560655" cy="2743200"/>
          </a:xfrm>
          <a:custGeom>
            <a:avLst/>
            <a:gdLst/>
            <a:ahLst/>
            <a:cxnLst/>
            <a:rect l="l" t="t" r="r" b="b"/>
            <a:pathLst>
              <a:path w="6840983" h="4114800">
                <a:moveTo>
                  <a:pt x="0" y="0"/>
                </a:moveTo>
                <a:lnTo>
                  <a:pt x="6840983" y="0"/>
                </a:lnTo>
                <a:lnTo>
                  <a:pt x="68409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0"/>
            <a:ext cx="7630810" cy="103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FUNCTIONALITY</a:t>
            </a:r>
          </a:p>
          <a:p>
            <a:pPr>
              <a:lnSpc>
                <a:spcPts val="4248"/>
              </a:lnSpc>
            </a:pPr>
            <a:endParaRPr lang="en-US" sz="3034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3919" y="1624728"/>
            <a:ext cx="5921679" cy="289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en-US" sz="1867" dirty="0">
              <a:solidFill>
                <a:schemeClr val="bg1"/>
              </a:solidFill>
            </a:endParaRPr>
          </a:p>
          <a:p>
            <a:r>
              <a:rPr lang="en-US" sz="1867" dirty="0">
                <a:solidFill>
                  <a:schemeClr val="bg1"/>
                </a:solidFill>
              </a:rPr>
              <a:t>Three major scenes: Pre-Impact, Impact, and Post-Impact.</a:t>
            </a:r>
          </a:p>
          <a:p>
            <a:endParaRPr lang="en-US" sz="1867" dirty="0">
              <a:solidFill>
                <a:schemeClr val="bg1"/>
              </a:solidFill>
            </a:endParaRPr>
          </a:p>
          <a:p>
            <a:r>
              <a:rPr lang="en-US" sz="1867" dirty="0">
                <a:solidFill>
                  <a:schemeClr val="bg1"/>
                </a:solidFill>
              </a:rPr>
              <a:t>Whistle to call dinosaurs; pick up and drop stones to trigger reactions.</a:t>
            </a:r>
          </a:p>
          <a:p>
            <a:endParaRPr lang="en-US" sz="1867" dirty="0">
              <a:solidFill>
                <a:schemeClr val="bg1"/>
              </a:solidFill>
            </a:endParaRPr>
          </a:p>
          <a:p>
            <a:r>
              <a:rPr lang="en-US" sz="1867" dirty="0">
                <a:solidFill>
                  <a:schemeClr val="bg1"/>
                </a:solidFill>
              </a:rPr>
              <a:t>Dynamic lighting, sound, and weather transitions.</a:t>
            </a:r>
          </a:p>
          <a:p>
            <a:r>
              <a:rPr lang="en-US" sz="1867" dirty="0">
                <a:solidFill>
                  <a:schemeClr val="bg1"/>
                </a:solidFill>
              </a:rPr>
              <a:t>Performance optimization with occlusion culling and LOD.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72941" y="628651"/>
            <a:ext cx="7630810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Completed Project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940" y="1553543"/>
            <a:ext cx="2755746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 Scenes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941" y="1999119"/>
            <a:ext cx="4302259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Cretaceous Paleogene Period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2941" y="2446984"/>
            <a:ext cx="3540259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Extinction event </a:t>
            </a:r>
          </a:p>
        </p:txBody>
      </p:sp>
      <p:pic>
        <p:nvPicPr>
          <p:cNvPr id="17" name="Picture 16" descr="A green hill with trees in the background&#10;&#10;AI-generated content may be incorrect.">
            <a:extLst>
              <a:ext uri="{FF2B5EF4-FFF2-40B4-BE49-F238E27FC236}">
                <a16:creationId xmlns:a16="http://schemas.microsoft.com/office/drawing/2014/main" id="{579388C8-3CDD-25CD-E148-DD990B612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15" y="1142084"/>
            <a:ext cx="5181600" cy="2450465"/>
          </a:xfrm>
          <a:prstGeom prst="rect">
            <a:avLst/>
          </a:prstGeom>
        </p:spPr>
      </p:pic>
      <p:pic>
        <p:nvPicPr>
          <p:cNvPr id="20" name="Picture 1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005D87F-1EFC-61C6-72EB-11208B1A1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10" y="3001740"/>
            <a:ext cx="4404863" cy="283554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D34F2-FB52-38F2-C771-E57AFF6BF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046DFBF-C85E-856E-B0E4-EF7E6DBBAD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DDF9A0D-53FC-7DCA-C5AB-5AFBFAA323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0939449-5DB5-0505-0502-71403E4A7C3B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FE1FEE8-7C4D-EED4-B205-AEC865ADA83E}"/>
                </a:ext>
              </a:extLst>
            </p:cNvPr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A2AB3CE-3A61-4E68-3C3C-43C97D25120D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E063443-E80D-9F37-FF98-F5470824C43F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84A4B75-7648-3ECD-2AD3-9D9926F6D319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0A5DE40-1ADD-6F1A-5C1D-BCFEE34487DB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04A0254-7C79-A443-8381-28CC6403FA36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885946D-707B-A65E-BCA4-701D1BC320BE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D5B539B-68AE-42A5-C008-01AFCAE44BF7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BDC023FD-A391-5278-DF41-F95A6E094043}"/>
              </a:ext>
            </a:extLst>
          </p:cNvPr>
          <p:cNvSpPr txBox="1"/>
          <p:nvPr/>
        </p:nvSpPr>
        <p:spPr>
          <a:xfrm>
            <a:off x="472941" y="628651"/>
            <a:ext cx="7630810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Completed Project</a:t>
            </a:r>
          </a:p>
        </p:txBody>
      </p:sp>
      <p:pic>
        <p:nvPicPr>
          <p:cNvPr id="19" name="Picture 18" descr="A couple of dinosaurs standing in grass&#10;&#10;AI-generated content may be incorrect.">
            <a:extLst>
              <a:ext uri="{FF2B5EF4-FFF2-40B4-BE49-F238E27FC236}">
                <a16:creationId xmlns:a16="http://schemas.microsoft.com/office/drawing/2014/main" id="{E05E8663-0FDB-3330-AE6A-4B9DAB0AD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68" y="1553543"/>
            <a:ext cx="3913632" cy="2250615"/>
          </a:xfrm>
          <a:prstGeom prst="rect">
            <a:avLst/>
          </a:prstGeom>
        </p:spPr>
      </p:pic>
      <p:pic>
        <p:nvPicPr>
          <p:cNvPr id="22" name="Picture 2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B43B925-A4F5-F2D7-602B-EC450C7F0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73" y="948316"/>
            <a:ext cx="4609691" cy="48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1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B0FB0-6F99-F2D7-D55D-E4ADDAA19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AA63B9-73B4-5A47-E760-EAE3865E5A5B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56E82F0-AB0F-BA18-B6EE-039DD35D5597}"/>
              </a:ext>
            </a:extLst>
          </p:cNvPr>
          <p:cNvGrpSpPr/>
          <p:nvPr/>
        </p:nvGrpSpPr>
        <p:grpSpPr>
          <a:xfrm>
            <a:off x="0" y="0"/>
            <a:ext cx="8793195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C4CD2CA-9546-83CA-1CA5-FBDCE998C9D7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959788-7C00-234D-E29B-2773D0BFE9D7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A613F38-7A81-488A-C712-82DA7B973D38}"/>
              </a:ext>
            </a:extLst>
          </p:cNvPr>
          <p:cNvSpPr txBox="1"/>
          <p:nvPr/>
        </p:nvSpPr>
        <p:spPr>
          <a:xfrm>
            <a:off x="472941" y="628651"/>
            <a:ext cx="763081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User testing Methodology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2E12BF4B-9A80-E2BD-3962-E613E7D50A0C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DC71DE1-5BD3-8BED-7D91-C5D83B466CD2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F4D703D-4976-B6E9-E6DF-A8A3D8FF44B3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F601C99-92BD-7750-AF06-FE799841A330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0411D72-14CC-5859-76CC-057D41D20B94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999AA54-F2EE-3E14-FF9A-556CC7E9A966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F264EBD-8933-C0D9-B2CF-A3F4A077E4DF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F607BA60-5500-B531-317F-1733FBFB4A47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pic>
        <p:nvPicPr>
          <p:cNvPr id="18" name="Picture 17" descr="A diagram of a test&#10;&#10;AI-generated content may be incorrect.">
            <a:extLst>
              <a:ext uri="{FF2B5EF4-FFF2-40B4-BE49-F238E27FC236}">
                <a16:creationId xmlns:a16="http://schemas.microsoft.com/office/drawing/2014/main" id="{1D2510C5-598A-D0AC-BD64-A0F042846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498600"/>
            <a:ext cx="5446839" cy="4085129"/>
          </a:xfrm>
          <a:prstGeom prst="rect">
            <a:avLst/>
          </a:prstGeom>
        </p:spPr>
      </p:pic>
      <p:sp>
        <p:nvSpPr>
          <p:cNvPr id="26" name="Rectangle 5">
            <a:extLst>
              <a:ext uri="{FF2B5EF4-FFF2-40B4-BE49-F238E27FC236}">
                <a16:creationId xmlns:a16="http://schemas.microsoft.com/office/drawing/2014/main" id="{A084716F-9743-87C5-B021-5B9D1B6EF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0" y="2335759"/>
            <a:ext cx="3010677" cy="121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dirty="0">
                <a:latin typeface="Arial" panose="020B0604020202020204" pitchFamily="34" charset="0"/>
              </a:rPr>
              <a:t>10 participants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dirty="0">
                <a:latin typeface="Arial" panose="020B0604020202020204" pitchFamily="34" charset="0"/>
              </a:rPr>
              <a:t>between-subject comparison (Static vs VR)</a:t>
            </a:r>
          </a:p>
        </p:txBody>
      </p:sp>
    </p:spTree>
    <p:extLst>
      <p:ext uri="{BB962C8B-B14F-4D97-AF65-F5344CB8AC3E}">
        <p14:creationId xmlns:p14="http://schemas.microsoft.com/office/powerpoint/2010/main" val="3509817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AD081-2B65-02FA-80F9-7736AF35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B02E43-FF83-E6E2-38A4-687CEC2012C0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CBA9FE8-334A-13ED-4B38-D29AEA8A5D70}"/>
              </a:ext>
            </a:extLst>
          </p:cNvPr>
          <p:cNvGrpSpPr/>
          <p:nvPr/>
        </p:nvGrpSpPr>
        <p:grpSpPr>
          <a:xfrm>
            <a:off x="203200" y="7961"/>
            <a:ext cx="8793195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6D7D4F1-D965-36B5-31E1-975D8D5F93ED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5B18DD5-EF2E-3C9A-760C-D79430D69DA4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FD0AF63-8593-4E93-43F5-589BED36710B}"/>
              </a:ext>
            </a:extLst>
          </p:cNvPr>
          <p:cNvSpPr txBox="1"/>
          <p:nvPr/>
        </p:nvSpPr>
        <p:spPr>
          <a:xfrm>
            <a:off x="472941" y="628651"/>
            <a:ext cx="763081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Testing Metrics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8E7D7A2-BF0F-629F-E1D5-5D45C70C40BF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5EEE48-6794-13AE-CC67-4AE20864EBE6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AE9CE0B-BD62-3599-DE0C-25CC0D8FE7FC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786564D-76C1-CCB1-3B08-596F73CB59C4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0FCB081-D4C0-2116-A210-041530FB0B9C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C8B7EEC-78C1-C97B-7B18-1CA9D2819ECA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76F5F4F-C091-36AF-2193-A71B848299C8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7C5F1C93-BB4A-AC85-FCD8-EB7D755CAA9C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A0042F9A-4EDC-2A1A-BC23-74E84ED31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41" y="1599847"/>
            <a:ext cx="4673600" cy="322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10 participants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Pre-test and post-test quizzes.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Metrics: learning improvement, comfort, engagement, realism.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Average score improvement: </a:t>
            </a:r>
            <a:r>
              <a:rPr lang="en-US" altLang="en-US" sz="1867" b="1" dirty="0">
                <a:solidFill>
                  <a:schemeClr val="bg1"/>
                </a:solidFill>
                <a:latin typeface="Arial" panose="020B0604020202020204" pitchFamily="34" charset="0"/>
              </a:rPr>
              <a:t>60% → 85%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Usability rating: </a:t>
            </a:r>
            <a:r>
              <a:rPr lang="en-US" altLang="en-US" sz="1867" b="1" dirty="0">
                <a:solidFill>
                  <a:schemeClr val="bg1"/>
                </a:solidFill>
                <a:latin typeface="Arial" panose="020B0604020202020204" pitchFamily="34" charset="0"/>
              </a:rPr>
              <a:t>4.6/5</a:t>
            </a:r>
            <a:r>
              <a:rPr lang="en-US" altLang="en-US" sz="1867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321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8A371-6C5A-74B8-74D3-4FF1F336D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50DED9-B2A9-DF03-F6E4-F089564C3F27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C5787E8-2F6E-315F-935D-71B70B0B0607}"/>
              </a:ext>
            </a:extLst>
          </p:cNvPr>
          <p:cNvGrpSpPr/>
          <p:nvPr/>
        </p:nvGrpSpPr>
        <p:grpSpPr>
          <a:xfrm>
            <a:off x="0" y="0"/>
            <a:ext cx="8793195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77D50A2-E520-9AA2-6168-9C3390C54874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DFE79B7-5C0E-EDF7-8C70-A497F400B90C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A413B77C-273D-E77B-2450-0CD2EF5543A3}"/>
              </a:ext>
            </a:extLst>
          </p:cNvPr>
          <p:cNvSpPr txBox="1"/>
          <p:nvPr/>
        </p:nvSpPr>
        <p:spPr>
          <a:xfrm>
            <a:off x="472941" y="628651"/>
            <a:ext cx="763081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Average gain percentage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7019E341-69C7-8148-FBCF-58528403FB34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A89085C-9FA6-A61C-8072-6649DD74D46B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92FCE81-AAB4-18A8-7DAF-30AEEAE8A4F4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E81EB0F-5779-027A-8C0D-F8CB58CD4EF2}"/>
                </a:ext>
              </a:extLst>
            </p:cNvPr>
            <p:cNvSpPr txBox="1"/>
            <p:nvPr/>
          </p:nvSpPr>
          <p:spPr>
            <a:xfrm>
              <a:off x="8970106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0541C1C-C69E-D867-CB9F-B9A6A0A868B6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35F5A16-A23F-A7CE-AFC8-78EF1BC47AD8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DC9F130-54BE-9D04-7C90-C0AFB1A246C4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036C581F-639A-2193-1D65-F6BE9EB04748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A6CD929-486F-97D3-1F43-35DADAA65C65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7D1E5-A151-C82A-00FA-0BF1C4974446}"/>
              </a:ext>
            </a:extLst>
          </p:cNvPr>
          <p:cNvSpPr/>
          <p:nvPr/>
        </p:nvSpPr>
        <p:spPr>
          <a:xfrm>
            <a:off x="4175833" y="2265963"/>
            <a:ext cx="711200" cy="254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A940E1-CD19-BAB1-7B35-1CA52ED2912C}"/>
              </a:ext>
            </a:extLst>
          </p:cNvPr>
          <p:cNvSpPr/>
          <p:nvPr/>
        </p:nvSpPr>
        <p:spPr>
          <a:xfrm>
            <a:off x="2476430" y="3812645"/>
            <a:ext cx="711200" cy="10252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D87EC7FC-872F-05CE-CC8D-A1171E631910}"/>
              </a:ext>
            </a:extLst>
          </p:cNvPr>
          <p:cNvSpPr txBox="1"/>
          <p:nvPr/>
        </p:nvSpPr>
        <p:spPr>
          <a:xfrm>
            <a:off x="2551235" y="4953182"/>
            <a:ext cx="561591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Static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1515BFFD-B0AF-CDBA-A500-7E4F1344D568}"/>
              </a:ext>
            </a:extLst>
          </p:cNvPr>
          <p:cNvSpPr txBox="1"/>
          <p:nvPr/>
        </p:nvSpPr>
        <p:spPr>
          <a:xfrm>
            <a:off x="4396597" y="4981323"/>
            <a:ext cx="41198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VR</a:t>
            </a:r>
          </a:p>
        </p:txBody>
      </p:sp>
    </p:spTree>
    <p:extLst>
      <p:ext uri="{BB962C8B-B14F-4D97-AF65-F5344CB8AC3E}">
        <p14:creationId xmlns:p14="http://schemas.microsoft.com/office/powerpoint/2010/main" val="1592154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A0C94-4D61-6ABD-AB41-83B990FC6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3D175A-8363-BFC3-C5F7-E27ECC02121D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CC30996-1A00-EEA4-E163-DBF491637DD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D8BF4EE-6B76-D59E-A03F-F675054A2444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88187E-2DFB-C3AE-5A1E-5310D76E91DB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6AFA1A4-FB51-B70C-695F-B328818E4C57}"/>
              </a:ext>
            </a:extLst>
          </p:cNvPr>
          <p:cNvSpPr txBox="1"/>
          <p:nvPr/>
        </p:nvSpPr>
        <p:spPr>
          <a:xfrm>
            <a:off x="472941" y="628651"/>
            <a:ext cx="763081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chemeClr val="bg1"/>
                </a:solidFill>
              </a:rPr>
              <a:t>Engagement Metrics</a:t>
            </a:r>
            <a:endParaRPr lang="en-US" sz="32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A75EE3B7-A5A4-749D-1BA6-C59F65D1CDC1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1A16D55-7F59-0386-5FC0-CC84161074B1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71FB31E-518D-81F4-4613-9BEAF5E39482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C6FE128-57B8-FF84-89F3-12966BE558FD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2CABAB4-7D2D-D08B-340C-64EB778C1497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88C8B7C-5C6A-33B0-5E32-5C0936456A23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F379073-0C5A-B4EA-CD81-0910FA3C4221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C311B440-0E8A-B580-71A9-5DFA4392705B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558F347-F43E-00C6-1907-9C6DAF5BDDF0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F20FD6-E86F-C71D-4750-25D07AC962B1}"/>
              </a:ext>
            </a:extLst>
          </p:cNvPr>
          <p:cNvSpPr/>
          <p:nvPr/>
        </p:nvSpPr>
        <p:spPr>
          <a:xfrm>
            <a:off x="1412606" y="2942791"/>
            <a:ext cx="711200" cy="19031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652F6E-F2F5-3EB8-9895-F58AE69E5520}"/>
              </a:ext>
            </a:extLst>
          </p:cNvPr>
          <p:cNvSpPr/>
          <p:nvPr/>
        </p:nvSpPr>
        <p:spPr>
          <a:xfrm>
            <a:off x="685800" y="3987800"/>
            <a:ext cx="711200" cy="8501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AD8E6580-1C1D-038D-FA79-ABE8DFBC2B17}"/>
              </a:ext>
            </a:extLst>
          </p:cNvPr>
          <p:cNvSpPr txBox="1"/>
          <p:nvPr/>
        </p:nvSpPr>
        <p:spPr>
          <a:xfrm>
            <a:off x="760605" y="4953182"/>
            <a:ext cx="561591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Static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CC500408-DC8A-BFD7-4495-6C03A5A0B40B}"/>
              </a:ext>
            </a:extLst>
          </p:cNvPr>
          <p:cNvSpPr txBox="1"/>
          <p:nvPr/>
        </p:nvSpPr>
        <p:spPr>
          <a:xfrm>
            <a:off x="1711823" y="4981323"/>
            <a:ext cx="41198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VR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A059CAD-4BDC-0838-0A61-42B9CFC2B87A}"/>
              </a:ext>
            </a:extLst>
          </p:cNvPr>
          <p:cNvSpPr txBox="1"/>
          <p:nvPr/>
        </p:nvSpPr>
        <p:spPr>
          <a:xfrm>
            <a:off x="495231" y="1465880"/>
            <a:ext cx="2074523" cy="459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chemeClr val="bg1"/>
                </a:solidFill>
              </a:rPr>
              <a:t>Engagement Metrics</a:t>
            </a:r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0001FB-B487-6A07-5D6B-308FC362D89F}"/>
              </a:ext>
            </a:extLst>
          </p:cNvPr>
          <p:cNvSpPr/>
          <p:nvPr/>
        </p:nvSpPr>
        <p:spPr>
          <a:xfrm>
            <a:off x="3580402" y="2508635"/>
            <a:ext cx="711200" cy="22692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167113-5904-92F3-EE1E-71036583C4A4}"/>
              </a:ext>
            </a:extLst>
          </p:cNvPr>
          <p:cNvSpPr/>
          <p:nvPr/>
        </p:nvSpPr>
        <p:spPr>
          <a:xfrm>
            <a:off x="2775143" y="3429001"/>
            <a:ext cx="711200" cy="13808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8F741921-530D-4F2F-CF70-93A4CF5B23C3}"/>
              </a:ext>
            </a:extLst>
          </p:cNvPr>
          <p:cNvSpPr txBox="1"/>
          <p:nvPr/>
        </p:nvSpPr>
        <p:spPr>
          <a:xfrm>
            <a:off x="2849948" y="4925058"/>
            <a:ext cx="561591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Static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99845EE-ADB9-26B1-0A95-2AC4BE00C867}"/>
              </a:ext>
            </a:extLst>
          </p:cNvPr>
          <p:cNvSpPr txBox="1"/>
          <p:nvPr/>
        </p:nvSpPr>
        <p:spPr>
          <a:xfrm>
            <a:off x="3801167" y="4953198"/>
            <a:ext cx="41198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VR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8CE6ADFE-757D-B473-3156-628F5F09EE99}"/>
              </a:ext>
            </a:extLst>
          </p:cNvPr>
          <p:cNvSpPr txBox="1"/>
          <p:nvPr/>
        </p:nvSpPr>
        <p:spPr>
          <a:xfrm>
            <a:off x="2584574" y="1437755"/>
            <a:ext cx="2074523" cy="459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chemeClr val="bg1"/>
                </a:solidFill>
              </a:rPr>
              <a:t>Engagement Metrics</a:t>
            </a:r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4DA5CB-12B8-C112-600F-8FC6AC277545}"/>
              </a:ext>
            </a:extLst>
          </p:cNvPr>
          <p:cNvSpPr/>
          <p:nvPr/>
        </p:nvSpPr>
        <p:spPr>
          <a:xfrm>
            <a:off x="5669745" y="2627621"/>
            <a:ext cx="711200" cy="21220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9052CC-5042-6897-6625-2654BE054475}"/>
              </a:ext>
            </a:extLst>
          </p:cNvPr>
          <p:cNvSpPr/>
          <p:nvPr/>
        </p:nvSpPr>
        <p:spPr>
          <a:xfrm>
            <a:off x="4864487" y="3397530"/>
            <a:ext cx="711200" cy="13841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80F1AA18-C16D-D027-A33A-28E290513671}"/>
              </a:ext>
            </a:extLst>
          </p:cNvPr>
          <p:cNvSpPr txBox="1"/>
          <p:nvPr/>
        </p:nvSpPr>
        <p:spPr>
          <a:xfrm>
            <a:off x="4939291" y="4896933"/>
            <a:ext cx="561591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Static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88CC0737-A9B0-8703-1D56-F598E2F1B95E}"/>
              </a:ext>
            </a:extLst>
          </p:cNvPr>
          <p:cNvSpPr txBox="1"/>
          <p:nvPr/>
        </p:nvSpPr>
        <p:spPr>
          <a:xfrm>
            <a:off x="5890510" y="4925074"/>
            <a:ext cx="41198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VR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24AFDAF6-4859-F506-0F4A-05EB13FD113C}"/>
              </a:ext>
            </a:extLst>
          </p:cNvPr>
          <p:cNvSpPr txBox="1"/>
          <p:nvPr/>
        </p:nvSpPr>
        <p:spPr>
          <a:xfrm>
            <a:off x="4673917" y="1409630"/>
            <a:ext cx="2074523" cy="459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chemeClr val="bg1"/>
                </a:solidFill>
              </a:rPr>
              <a:t>Engagement Metrics</a:t>
            </a:r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C501EE-FF37-5814-648A-D1F26E4EB984}"/>
              </a:ext>
            </a:extLst>
          </p:cNvPr>
          <p:cNvSpPr/>
          <p:nvPr/>
        </p:nvSpPr>
        <p:spPr>
          <a:xfrm>
            <a:off x="7759089" y="2181589"/>
            <a:ext cx="711200" cy="254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30E2C1-2F04-33CF-4EB8-06E36349D073}"/>
              </a:ext>
            </a:extLst>
          </p:cNvPr>
          <p:cNvSpPr/>
          <p:nvPr/>
        </p:nvSpPr>
        <p:spPr>
          <a:xfrm>
            <a:off x="6953830" y="3987800"/>
            <a:ext cx="711200" cy="7657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A77ACE08-18F8-EB2C-4783-4ABE713957A6}"/>
              </a:ext>
            </a:extLst>
          </p:cNvPr>
          <p:cNvSpPr txBox="1"/>
          <p:nvPr/>
        </p:nvSpPr>
        <p:spPr>
          <a:xfrm>
            <a:off x="7028635" y="4868808"/>
            <a:ext cx="561591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Static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83672551-F8D8-B14E-5114-80BDB75E318D}"/>
              </a:ext>
            </a:extLst>
          </p:cNvPr>
          <p:cNvSpPr txBox="1"/>
          <p:nvPr/>
        </p:nvSpPr>
        <p:spPr>
          <a:xfrm>
            <a:off x="7979853" y="4896949"/>
            <a:ext cx="41198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VR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7DCF95E7-783F-82AE-4CBE-D25E00DDE95F}"/>
              </a:ext>
            </a:extLst>
          </p:cNvPr>
          <p:cNvSpPr txBox="1"/>
          <p:nvPr/>
        </p:nvSpPr>
        <p:spPr>
          <a:xfrm>
            <a:off x="6763261" y="1381506"/>
            <a:ext cx="2074523" cy="459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chemeClr val="bg1"/>
                </a:solidFill>
              </a:rPr>
              <a:t>Engagement Metrics</a:t>
            </a:r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0448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255732" cy="6858000"/>
            <a:chOff x="0" y="0"/>
            <a:chExt cx="326152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61524" cy="2709333"/>
            </a:xfrm>
            <a:custGeom>
              <a:avLst/>
              <a:gdLst/>
              <a:ahLst/>
              <a:cxnLst/>
              <a:rect l="l" t="t" r="r" b="b"/>
              <a:pathLst>
                <a:path w="3261524" h="2709333">
                  <a:moveTo>
                    <a:pt x="0" y="0"/>
                  </a:moveTo>
                  <a:lnTo>
                    <a:pt x="3261524" y="0"/>
                  </a:lnTo>
                  <a:lnTo>
                    <a:pt x="32615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61524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096001" y="1685110"/>
            <a:ext cx="5234943" cy="3487781"/>
          </a:xfrm>
          <a:custGeom>
            <a:avLst/>
            <a:gdLst/>
            <a:ahLst/>
            <a:cxnLst/>
            <a:rect l="l" t="t" r="r" b="b"/>
            <a:pathLst>
              <a:path w="7852415" h="5231672">
                <a:moveTo>
                  <a:pt x="0" y="0"/>
                </a:moveTo>
                <a:lnTo>
                  <a:pt x="7852415" y="0"/>
                </a:lnTo>
                <a:lnTo>
                  <a:pt x="7852415" y="5231672"/>
                </a:lnTo>
                <a:lnTo>
                  <a:pt x="0" y="5231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4565493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941" y="1829633"/>
            <a:ext cx="4767063" cy="179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333" dirty="0"/>
              <a:t>o design a </a:t>
            </a:r>
            <a:r>
              <a:rPr lang="en-GB" sz="2333" b="1" dirty="0"/>
              <a:t>VR simulation</a:t>
            </a:r>
            <a:r>
              <a:rPr lang="en-GB" sz="2333" dirty="0"/>
              <a:t> that shows realistic prehistoric animal behaviours — hunting, herding, feeding  and see if this boosts learning, focus, and enjoyment.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16DBE-2855-6E02-BC61-5C11A7FB6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EA0BED-BD45-62D2-1F32-CED879A443FE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689A3B7-8EF5-5E1A-8DC3-264B3C6DEC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36A34CD-8E64-2D84-2480-44EB0BF2AE05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DF2437-D261-BBC0-9F7F-33C7C35D51F6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6127F0D-E41B-1821-AFA3-0944DC72BBE2}"/>
              </a:ext>
            </a:extLst>
          </p:cNvPr>
          <p:cNvSpPr txBox="1"/>
          <p:nvPr/>
        </p:nvSpPr>
        <p:spPr>
          <a:xfrm>
            <a:off x="472941" y="628651"/>
            <a:ext cx="763081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chemeClr val="bg1"/>
                </a:solidFill>
              </a:rPr>
              <a:t>Summery Of Outcomes</a:t>
            </a:r>
            <a:endParaRPr lang="en-US" sz="32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710C639C-6586-64F3-23DC-E321331C57B1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EB77C59-75AC-FBE7-B245-8BDF0863534A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ED899AD-6037-9C28-29DA-74A657B3735C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4441EC9-6112-4004-E853-1905ADE0A3E0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8796199-35E6-04F0-ABA4-8F743C76EDD0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8E4F017-E2F8-59B0-6083-318FDB11E6DB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D69065F-5014-85BA-3A0E-88E366E9AEF0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BED63578-D0FF-BBE3-95AB-2FD662CE2C34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0D90752-81EC-1DD3-FAD1-8DA21A5B756A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C9E1F-0D93-22F4-0CFC-CF0063E819DA}"/>
              </a:ext>
            </a:extLst>
          </p:cNvPr>
          <p:cNvSpPr txBox="1"/>
          <p:nvPr/>
        </p:nvSpPr>
        <p:spPr>
          <a:xfrm>
            <a:off x="472940" y="1592358"/>
            <a:ext cx="7630810" cy="196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133" dirty="0">
                <a:solidFill>
                  <a:schemeClr val="bg1"/>
                </a:solidFill>
                <a:latin typeface="Arial" panose="020B0604020202020204" pitchFamily="34" charset="0"/>
              </a:rPr>
              <a:t>Enhanced understanding of environmental change and extinction.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133" dirty="0">
                <a:solidFill>
                  <a:schemeClr val="bg1"/>
                </a:solidFill>
                <a:latin typeface="Arial" panose="020B0604020202020204" pitchFamily="34" charset="0"/>
              </a:rPr>
              <a:t>Significant improvement in learning retention.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133" dirty="0">
                <a:solidFill>
                  <a:schemeClr val="bg1"/>
                </a:solidFill>
                <a:latin typeface="Arial" panose="020B0604020202020204" pitchFamily="34" charset="0"/>
              </a:rPr>
              <a:t>Technically and educationally feasible.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133" dirty="0">
                <a:solidFill>
                  <a:schemeClr val="bg1"/>
                </a:solidFill>
                <a:latin typeface="Arial" panose="020B0604020202020204" pitchFamily="34" charset="0"/>
              </a:rPr>
              <a:t>Can be extended for museums and schools.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133" dirty="0">
                <a:solidFill>
                  <a:schemeClr val="bg1"/>
                </a:solidFill>
                <a:latin typeface="Arial" panose="020B0604020202020204" pitchFamily="34" charset="0"/>
              </a:rPr>
              <a:t>Contributes to Sri Lanka’s digital education initiatives.</a:t>
            </a:r>
          </a:p>
        </p:txBody>
      </p:sp>
    </p:spTree>
    <p:extLst>
      <p:ext uri="{BB962C8B-B14F-4D97-AF65-F5344CB8AC3E}">
        <p14:creationId xmlns:p14="http://schemas.microsoft.com/office/powerpoint/2010/main" val="634665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-380"/>
            <a:ext cx="12192000" cy="6978931"/>
            <a:chOff x="0" y="-47775"/>
            <a:chExt cx="4816593" cy="2757108"/>
          </a:xfrm>
        </p:grpSpPr>
        <p:sp>
          <p:nvSpPr>
            <p:cNvPr id="4" name="Freeform 4"/>
            <p:cNvSpPr/>
            <p:nvPr/>
          </p:nvSpPr>
          <p:spPr>
            <a:xfrm>
              <a:off x="0" y="-47775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2941" y="628651"/>
            <a:ext cx="7630810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References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4490" y="4839567"/>
            <a:ext cx="4282877" cy="469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https://www.educationcorner.com/the-learning-pyramid/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60434E-0D14-C990-AD16-4661AFDA3A31}"/>
              </a:ext>
            </a:extLst>
          </p:cNvPr>
          <p:cNvSpPr txBox="1"/>
          <p:nvPr/>
        </p:nvSpPr>
        <p:spPr>
          <a:xfrm>
            <a:off x="685800" y="1845630"/>
            <a:ext cx="11449425" cy="2596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 H. Slater, “VR for Paleontology: New Approaches to Ancient Environments,” </a:t>
            </a:r>
            <a:r>
              <a:rPr lang="en-US" sz="1867" i="1" dirty="0">
                <a:solidFill>
                  <a:schemeClr val="bg1"/>
                </a:solidFill>
              </a:rPr>
              <a:t>Nature</a:t>
            </a:r>
            <a:endParaRPr lang="en-US" sz="1867" dirty="0">
              <a:solidFill>
                <a:schemeClr val="bg1"/>
              </a:solidFill>
            </a:endParaRPr>
          </a:p>
          <a:p>
            <a:r>
              <a:rPr lang="en-US" sz="1867" i="1" dirty="0">
                <a:solidFill>
                  <a:schemeClr val="bg1"/>
                </a:solidFill>
              </a:rPr>
              <a:t>Education</a:t>
            </a:r>
            <a:r>
              <a:rPr lang="en-US" sz="1867" dirty="0">
                <a:solidFill>
                  <a:schemeClr val="bg1"/>
                </a:solidFill>
              </a:rPr>
              <a:t>, vol. 7, no. 2, pp. 45–50, 2022.</a:t>
            </a:r>
          </a:p>
          <a:p>
            <a:r>
              <a:rPr lang="en-US" sz="1867" dirty="0">
                <a:solidFill>
                  <a:schemeClr val="bg1"/>
                </a:solidFill>
              </a:rPr>
              <a:t>.  J. Bohannon, “Mass Extinction Triggered by Asteroid Impact,” </a:t>
            </a:r>
            <a:r>
              <a:rPr lang="en-US" sz="1867" i="1" dirty="0">
                <a:solidFill>
                  <a:schemeClr val="bg1"/>
                </a:solidFill>
              </a:rPr>
              <a:t>Science Magazine</a:t>
            </a:r>
            <a:r>
              <a:rPr lang="en-US" sz="1867" dirty="0">
                <a:solidFill>
                  <a:schemeClr val="bg1"/>
                </a:solidFill>
              </a:rPr>
              <a:t>, vol. 376,</a:t>
            </a:r>
          </a:p>
          <a:p>
            <a:r>
              <a:rPr lang="en-US" sz="1867" dirty="0">
                <a:solidFill>
                  <a:schemeClr val="bg1"/>
                </a:solidFill>
              </a:rPr>
              <a:t>no. 6589, pp. 101–104, 2022.</a:t>
            </a:r>
          </a:p>
          <a:p>
            <a:r>
              <a:rPr lang="en-US" sz="1867" dirty="0">
                <a:solidFill>
                  <a:schemeClr val="bg1"/>
                </a:solidFill>
              </a:rPr>
              <a:t>S. W. Choi and Y. S. Kim, “Virtual Reality Museums: A New Era of Digital Heritage,”</a:t>
            </a:r>
          </a:p>
          <a:p>
            <a:r>
              <a:rPr lang="en-US" sz="1867" i="1" dirty="0">
                <a:solidFill>
                  <a:schemeClr val="bg1"/>
                </a:solidFill>
              </a:rPr>
              <a:t>Journal of Heritage Science</a:t>
            </a:r>
            <a:r>
              <a:rPr lang="en-US" sz="1867" dirty="0">
                <a:solidFill>
                  <a:schemeClr val="bg1"/>
                </a:solidFill>
              </a:rPr>
              <a:t>, vol. 10, 2022.</a:t>
            </a:r>
          </a:p>
          <a:p>
            <a:r>
              <a:rPr lang="en-US" sz="1867" dirty="0">
                <a:solidFill>
                  <a:schemeClr val="bg1"/>
                </a:solidFill>
              </a:rPr>
              <a:t>National Geographic, “The Day the Dinosaurs Died,” </a:t>
            </a:r>
            <a:r>
              <a:rPr lang="en-US" sz="1867" i="1" dirty="0" err="1">
                <a:solidFill>
                  <a:schemeClr val="bg1"/>
                </a:solidFill>
              </a:rPr>
              <a:t>NatGeo</a:t>
            </a:r>
            <a:r>
              <a:rPr lang="en-US" sz="1867" i="1" dirty="0">
                <a:solidFill>
                  <a:schemeClr val="bg1"/>
                </a:solidFill>
              </a:rPr>
              <a:t> Science Feature</a:t>
            </a:r>
            <a:r>
              <a:rPr lang="en-US" sz="1867" dirty="0">
                <a:solidFill>
                  <a:schemeClr val="bg1"/>
                </a:solidFill>
              </a:rPr>
              <a:t>, 2020.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CCA0CEB2-F262-D792-94CA-A8D3F56D4A09}"/>
              </a:ext>
            </a:extLst>
          </p:cNvPr>
          <p:cNvSpPr txBox="1"/>
          <p:nvPr/>
        </p:nvSpPr>
        <p:spPr>
          <a:xfrm>
            <a:off x="558800" y="1444639"/>
            <a:ext cx="4282877" cy="22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Publications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700D967F-F605-82DA-21C9-D1B484497356}"/>
              </a:ext>
            </a:extLst>
          </p:cNvPr>
          <p:cNvSpPr txBox="1"/>
          <p:nvPr/>
        </p:nvSpPr>
        <p:spPr>
          <a:xfrm>
            <a:off x="558800" y="4231746"/>
            <a:ext cx="4282877" cy="22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Other References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6140841"/>
            <a:ext cx="8509000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38"/>
              <a:ext cx="3217260" cy="8121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IT21318870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5" y="-62718"/>
              <a:ext cx="4806549" cy="8121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Dissanayake J 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80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7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85800" y="1108008"/>
            <a:ext cx="5594505" cy="155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67"/>
              </a:lnSpc>
            </a:pPr>
            <a:r>
              <a:rPr lang="en-US" sz="93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3110" y="-10651"/>
            <a:ext cx="8802876" cy="6858000"/>
            <a:chOff x="0" y="0"/>
            <a:chExt cx="347767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679" cy="2709333"/>
            </a:xfrm>
            <a:custGeom>
              <a:avLst/>
              <a:gdLst/>
              <a:ahLst/>
              <a:cxnLst/>
              <a:rect l="l" t="t" r="r" b="b"/>
              <a:pathLst>
                <a:path w="3477679" h="2709333">
                  <a:moveTo>
                    <a:pt x="0" y="0"/>
                  </a:moveTo>
                  <a:lnTo>
                    <a:pt x="3477679" y="0"/>
                  </a:lnTo>
                  <a:lnTo>
                    <a:pt x="347767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7767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6668056" y="1705129"/>
            <a:ext cx="4838144" cy="2743200"/>
          </a:xfrm>
          <a:custGeom>
            <a:avLst/>
            <a:gdLst/>
            <a:ahLst/>
            <a:cxnLst/>
            <a:rect l="l" t="t" r="r" b="b"/>
            <a:pathLst>
              <a:path w="7257216" h="4114800">
                <a:moveTo>
                  <a:pt x="0" y="0"/>
                </a:moveTo>
                <a:lnTo>
                  <a:pt x="7257216" y="0"/>
                </a:lnTo>
                <a:lnTo>
                  <a:pt x="7257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685801" y="642938"/>
            <a:ext cx="5623059" cy="1059962"/>
            <a:chOff x="0" y="-85725"/>
            <a:chExt cx="11246119" cy="211992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85725"/>
              <a:ext cx="11246119" cy="1002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48"/>
                </a:lnSpc>
              </a:pPr>
              <a:r>
                <a:rPr lang="en-US" sz="3034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 K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200510"/>
              <a:ext cx="11246119" cy="833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2"/>
                </a:lnSpc>
              </a:pPr>
              <a:r>
                <a:rPr lang="en-US" sz="250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 21231582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59671" y="2654652"/>
            <a:ext cx="8802876" cy="821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87"/>
              </a:lnSpc>
            </a:pPr>
            <a:r>
              <a:rPr lang="en-GB" sz="4000" dirty="0" err="1"/>
              <a:t>PrehistoricAnimal</a:t>
            </a:r>
            <a:r>
              <a:rPr lang="en-GB" sz="4000" dirty="0"/>
              <a:t> Behaviour Simulation</a:t>
            </a:r>
            <a:endParaRPr lang="en-US" sz="3634" spc="109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0"/>
            <a:ext cx="8761387" cy="6858000"/>
            <a:chOff x="0" y="0"/>
            <a:chExt cx="346128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61289" cy="2709333"/>
            </a:xfrm>
            <a:custGeom>
              <a:avLst/>
              <a:gdLst/>
              <a:ahLst/>
              <a:cxnLst/>
              <a:rect l="l" t="t" r="r" b="b"/>
              <a:pathLst>
                <a:path w="3461289" h="2709333">
                  <a:moveTo>
                    <a:pt x="0" y="0"/>
                  </a:moveTo>
                  <a:lnTo>
                    <a:pt x="3461289" y="0"/>
                  </a:lnTo>
                  <a:lnTo>
                    <a:pt x="34612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6128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799" y="6140841"/>
            <a:ext cx="8075588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38"/>
              <a:ext cx="268386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5" y="-62718"/>
              <a:ext cx="4143374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80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6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8371842" y="685800"/>
            <a:ext cx="2839650" cy="4994789"/>
          </a:xfrm>
          <a:custGeom>
            <a:avLst/>
            <a:gdLst/>
            <a:ahLst/>
            <a:cxnLst/>
            <a:rect l="l" t="t" r="r" b="b"/>
            <a:pathLst>
              <a:path w="4259475" h="7492184">
                <a:moveTo>
                  <a:pt x="0" y="0"/>
                </a:moveTo>
                <a:lnTo>
                  <a:pt x="4259475" y="0"/>
                </a:lnTo>
                <a:lnTo>
                  <a:pt x="4259475" y="7492184"/>
                </a:lnTo>
                <a:lnTo>
                  <a:pt x="0" y="749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BACKGROUND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941" y="1843773"/>
            <a:ext cx="5623059" cy="333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331" lvl="1" indent="-304815">
              <a:lnSpc>
                <a:spcPts val="2613"/>
              </a:lnSpc>
              <a:buFont typeface="Arial" panose="020B0604020202020204" pitchFamily="34" charset="0"/>
              <a:buChar char="•"/>
            </a:pPr>
            <a:r>
              <a:rPr lang="en-GB" sz="2333" dirty="0"/>
              <a:t>We built the simulation in </a:t>
            </a:r>
            <a:r>
              <a:rPr lang="en-GB" sz="2333" b="1" dirty="0"/>
              <a:t>Unity 2022</a:t>
            </a:r>
            <a:r>
              <a:rPr lang="en-GB" sz="2333" dirty="0"/>
              <a:t> with ML-Agents, </a:t>
            </a:r>
            <a:r>
              <a:rPr lang="en-GB" sz="2333" dirty="0" err="1"/>
              <a:t>NavMesh</a:t>
            </a:r>
            <a:r>
              <a:rPr lang="en-GB" sz="2333" dirty="0"/>
              <a:t>, and environmental physics.</a:t>
            </a:r>
          </a:p>
          <a:p>
            <a:pPr marL="506331" lvl="1" indent="-304815">
              <a:lnSpc>
                <a:spcPts val="2613"/>
              </a:lnSpc>
              <a:buFont typeface="Arial" panose="020B0604020202020204" pitchFamily="34" charset="0"/>
              <a:buChar char="•"/>
            </a:pPr>
            <a:br>
              <a:rPr lang="en-GB" sz="2333" dirty="0"/>
            </a:br>
            <a:r>
              <a:rPr lang="en-GB" sz="2333" dirty="0"/>
              <a:t>Each species acts naturally: predators stalk, herbivores herd, and users can safely observe or feed them.</a:t>
            </a:r>
          </a:p>
          <a:p>
            <a:pPr marL="506331" lvl="1" indent="-304815">
              <a:lnSpc>
                <a:spcPts val="2613"/>
              </a:lnSpc>
              <a:buFont typeface="Arial" panose="020B0604020202020204" pitchFamily="34" charset="0"/>
              <a:buChar char="•"/>
            </a:pPr>
            <a:br>
              <a:rPr lang="en-GB" sz="2333" dirty="0"/>
            </a:br>
            <a:r>
              <a:rPr lang="en-GB" sz="2333" dirty="0"/>
              <a:t>The goal was realism that still works smoothly for education.</a:t>
            </a:r>
            <a:endParaRPr lang="en-US" sz="23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99913-6F72-A134-174A-38D58EC22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AAA3C9-12AD-9BF2-D399-ABF419630B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06F6086-95FB-E475-2AA4-D31E9EDDDA1B}"/>
              </a:ext>
            </a:extLst>
          </p:cNvPr>
          <p:cNvGrpSpPr/>
          <p:nvPr/>
        </p:nvGrpSpPr>
        <p:grpSpPr>
          <a:xfrm>
            <a:off x="3033" y="0"/>
            <a:ext cx="8761387" cy="6858000"/>
            <a:chOff x="0" y="0"/>
            <a:chExt cx="346128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9FF3B3D-71D7-F5BA-F074-CED5C814D79B}"/>
                </a:ext>
              </a:extLst>
            </p:cNvPr>
            <p:cNvSpPr/>
            <p:nvPr/>
          </p:nvSpPr>
          <p:spPr>
            <a:xfrm>
              <a:off x="0" y="0"/>
              <a:ext cx="3461289" cy="2709333"/>
            </a:xfrm>
            <a:custGeom>
              <a:avLst/>
              <a:gdLst/>
              <a:ahLst/>
              <a:cxnLst/>
              <a:rect l="l" t="t" r="r" b="b"/>
              <a:pathLst>
                <a:path w="3461289" h="2709333">
                  <a:moveTo>
                    <a:pt x="0" y="0"/>
                  </a:moveTo>
                  <a:lnTo>
                    <a:pt x="3461289" y="0"/>
                  </a:lnTo>
                  <a:lnTo>
                    <a:pt x="34612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B68D08A-18F5-E262-614B-E113B0D6987B}"/>
                </a:ext>
              </a:extLst>
            </p:cNvPr>
            <p:cNvSpPr txBox="1"/>
            <p:nvPr/>
          </p:nvSpPr>
          <p:spPr>
            <a:xfrm>
              <a:off x="0" y="-47625"/>
              <a:ext cx="346128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4A22FE9-01DC-6990-19BE-4809BCD4DDA4}"/>
              </a:ext>
            </a:extLst>
          </p:cNvPr>
          <p:cNvGrpSpPr/>
          <p:nvPr/>
        </p:nvGrpSpPr>
        <p:grpSpPr>
          <a:xfrm>
            <a:off x="685799" y="6140841"/>
            <a:ext cx="8075588" cy="470505"/>
            <a:chOff x="0" y="-62718"/>
            <a:chExt cx="15630064" cy="9410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0E2B59D-BFA5-4E9A-7AD3-7EBB77C47AB9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C2229B1-C18E-4722-4CA7-124F84BCAA24}"/>
                </a:ext>
              </a:extLst>
            </p:cNvPr>
            <p:cNvSpPr txBox="1"/>
            <p:nvPr/>
          </p:nvSpPr>
          <p:spPr>
            <a:xfrm>
              <a:off x="5623059" y="-55938"/>
              <a:ext cx="268386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24BFB55-F6FD-AE1A-CC0E-0E17F25351D9}"/>
                </a:ext>
              </a:extLst>
            </p:cNvPr>
            <p:cNvSpPr txBox="1"/>
            <p:nvPr/>
          </p:nvSpPr>
          <p:spPr>
            <a:xfrm>
              <a:off x="8970105" y="-62718"/>
              <a:ext cx="4143374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04A5550-0437-D2B0-F4D6-99037A4F38B2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4B04147-73D3-70B9-640D-0E4CD943A41F}"/>
                </a:ext>
              </a:extLst>
            </p:cNvPr>
            <p:cNvSpPr txBox="1"/>
            <p:nvPr/>
          </p:nvSpPr>
          <p:spPr>
            <a:xfrm>
              <a:off x="13380180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582A59A-74EC-22DB-2A34-F75BE3978A37}"/>
                </a:ext>
              </a:extLst>
            </p:cNvPr>
            <p:cNvSpPr txBox="1"/>
            <p:nvPr/>
          </p:nvSpPr>
          <p:spPr>
            <a:xfrm>
              <a:off x="8573626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64E5750B-D362-6D84-08CC-24B15616669B}"/>
              </a:ext>
            </a:extLst>
          </p:cNvPr>
          <p:cNvSpPr/>
          <p:nvPr/>
        </p:nvSpPr>
        <p:spPr>
          <a:xfrm>
            <a:off x="8371842" y="685800"/>
            <a:ext cx="2839650" cy="4994789"/>
          </a:xfrm>
          <a:custGeom>
            <a:avLst/>
            <a:gdLst/>
            <a:ahLst/>
            <a:cxnLst/>
            <a:rect l="l" t="t" r="r" b="b"/>
            <a:pathLst>
              <a:path w="4259475" h="7492184">
                <a:moveTo>
                  <a:pt x="0" y="0"/>
                </a:moveTo>
                <a:lnTo>
                  <a:pt x="4259475" y="0"/>
                </a:lnTo>
                <a:lnTo>
                  <a:pt x="4259475" y="7492184"/>
                </a:lnTo>
                <a:lnTo>
                  <a:pt x="0" y="749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154DE8C-D409-F987-02BA-2B6EF1F20ED7}"/>
              </a:ext>
            </a:extLst>
          </p:cNvPr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Gaps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17922232-433F-BD5C-9BFA-41B55CFB7BE6}"/>
              </a:ext>
            </a:extLst>
          </p:cNvPr>
          <p:cNvSpPr txBox="1"/>
          <p:nvPr/>
        </p:nvSpPr>
        <p:spPr>
          <a:xfrm>
            <a:off x="472941" y="2175717"/>
            <a:ext cx="5623059" cy="46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867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EA5854A3-7FE8-034A-108A-82BD148D0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56" y="2851235"/>
            <a:ext cx="8258197" cy="149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latin typeface="Arial" panose="020B0604020202020204" pitchFamily="34" charset="0"/>
              </a:rPr>
              <a:t>No real-time interactivity in traditional exhibits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67" dirty="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latin typeface="Arial" panose="020B0604020202020204" pitchFamily="34" charset="0"/>
              </a:rPr>
              <a:t>No </a:t>
            </a:r>
            <a:r>
              <a:rPr lang="en-US" altLang="en-US" sz="1867" dirty="0" err="1">
                <a:latin typeface="Arial" panose="020B0604020202020204" pitchFamily="34" charset="0"/>
              </a:rPr>
              <a:t>behavour</a:t>
            </a:r>
            <a:r>
              <a:rPr lang="en-US" altLang="en-US" sz="1867" dirty="0">
                <a:latin typeface="Arial" panose="020B0604020202020204" pitchFamily="34" charset="0"/>
              </a:rPr>
              <a:t>-based teaching on prehistoric life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67" dirty="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67" dirty="0">
                <a:latin typeface="Arial" panose="020B0604020202020204" pitchFamily="34" charset="0"/>
              </a:rPr>
              <a:t>Limited use of AI in museum learning content</a:t>
            </a:r>
          </a:p>
        </p:txBody>
      </p:sp>
    </p:spTree>
    <p:extLst>
      <p:ext uri="{BB962C8B-B14F-4D97-AF65-F5344CB8AC3E}">
        <p14:creationId xmlns:p14="http://schemas.microsoft.com/office/powerpoint/2010/main" val="1120165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819"/>
            <a:ext cx="8664203" cy="6858000"/>
            <a:chOff x="0" y="0"/>
            <a:chExt cx="342289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22895" cy="2709333"/>
            </a:xfrm>
            <a:custGeom>
              <a:avLst/>
              <a:gdLst/>
              <a:ahLst/>
              <a:cxnLst/>
              <a:rect l="l" t="t" r="r" b="b"/>
              <a:pathLst>
                <a:path w="3422895" h="2709333">
                  <a:moveTo>
                    <a:pt x="0" y="0"/>
                  </a:moveTo>
                  <a:lnTo>
                    <a:pt x="3422895" y="0"/>
                  </a:lnTo>
                  <a:lnTo>
                    <a:pt x="34228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2289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488348" y="591209"/>
            <a:ext cx="5356098" cy="54864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PROBLEM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941" y="1908268"/>
            <a:ext cx="5623059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GB" sz="2333" dirty="0"/>
              <a:t>Can AI-based behavioural simulation in VR improve understanding of prehistoric ecosystems compared to static visuals?</a:t>
            </a:r>
            <a:endParaRPr lang="en-US" sz="23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5800" y="6140841"/>
            <a:ext cx="7978403" cy="470505"/>
            <a:chOff x="0" y="-62718"/>
            <a:chExt cx="15630064" cy="941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060" y="-55938"/>
              <a:ext cx="268386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970105" y="-62718"/>
              <a:ext cx="4143374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80179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73627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-120551"/>
            <a:ext cx="8788399" cy="6978551"/>
            <a:chOff x="0" y="-47625"/>
            <a:chExt cx="3471960" cy="27569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1960" cy="2709333"/>
            </a:xfrm>
            <a:custGeom>
              <a:avLst/>
              <a:gdLst/>
              <a:ahLst/>
              <a:cxnLst/>
              <a:rect l="l" t="t" r="r" b="b"/>
              <a:pathLst>
                <a:path w="3388922" h="2709333">
                  <a:moveTo>
                    <a:pt x="0" y="0"/>
                  </a:moveTo>
                  <a:lnTo>
                    <a:pt x="3388922" y="0"/>
                  </a:lnTo>
                  <a:lnTo>
                    <a:pt x="33889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88922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7208548" y="1214666"/>
            <a:ext cx="3464131" cy="4204043"/>
          </a:xfrm>
          <a:custGeom>
            <a:avLst/>
            <a:gdLst/>
            <a:ahLst/>
            <a:cxnLst/>
            <a:rect l="l" t="t" r="r" b="b"/>
            <a:pathLst>
              <a:path w="5196197" h="6306065">
                <a:moveTo>
                  <a:pt x="0" y="0"/>
                </a:moveTo>
                <a:lnTo>
                  <a:pt x="5196197" y="0"/>
                </a:lnTo>
                <a:lnTo>
                  <a:pt x="5196197" y="6306065"/>
                </a:lnTo>
                <a:lnTo>
                  <a:pt x="0" y="63060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SPECIFIC AND SUB OBJECTIVES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941" y="1750907"/>
            <a:ext cx="5623059" cy="366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GB" sz="2333" dirty="0">
                <a:solidFill>
                  <a:schemeClr val="bg2"/>
                </a:solidFill>
              </a:rPr>
              <a:t>Use </a:t>
            </a:r>
            <a:r>
              <a:rPr lang="en-GB" sz="2333" b="1" dirty="0">
                <a:solidFill>
                  <a:schemeClr val="bg2"/>
                </a:solidFill>
              </a:rPr>
              <a:t>AI and ML-Agents</a:t>
            </a:r>
            <a:r>
              <a:rPr lang="en-GB" sz="2333" dirty="0">
                <a:solidFill>
                  <a:schemeClr val="bg2"/>
                </a:solidFill>
              </a:rPr>
              <a:t> to make animal reactions adaptive and believable</a:t>
            </a:r>
            <a:r>
              <a:rPr lang="en-GB" sz="2333" dirty="0"/>
              <a:t>.</a:t>
            </a: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endParaRPr lang="en-GB" sz="23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endParaRPr lang="en-US" sz="23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GB" sz="2333" dirty="0">
                <a:solidFill>
                  <a:schemeClr val="bg2"/>
                </a:solidFill>
              </a:rPr>
              <a:t>Simulate realistic </a:t>
            </a:r>
            <a:r>
              <a:rPr lang="en-GB" sz="2333" b="1" dirty="0">
                <a:solidFill>
                  <a:schemeClr val="bg2"/>
                </a:solidFill>
              </a:rPr>
              <a:t>prehistoric animal behaviours</a:t>
            </a:r>
            <a:r>
              <a:rPr lang="en-GB" sz="2333" dirty="0">
                <a:solidFill>
                  <a:schemeClr val="bg2"/>
                </a:solidFill>
              </a:rPr>
              <a:t> such as feeding, herding, and hunting.</a:t>
            </a: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endParaRPr lang="en-GB" sz="2333" dirty="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endParaRPr lang="en-US" sz="2333" dirty="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GB" sz="2333" dirty="0">
                <a:solidFill>
                  <a:schemeClr val="bg2"/>
                </a:solidFill>
              </a:rPr>
              <a:t>Ensure performance is smooth and intuitive for </a:t>
            </a:r>
            <a:r>
              <a:rPr lang="en-GB" sz="2333" b="1" dirty="0">
                <a:solidFill>
                  <a:schemeClr val="bg2"/>
                </a:solidFill>
              </a:rPr>
              <a:t>all age groups (12+)</a:t>
            </a:r>
            <a:endParaRPr lang="en-US" sz="2333" dirty="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599708" cy="6858000"/>
            <a:chOff x="0" y="0"/>
            <a:chExt cx="33974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7415" cy="2709333"/>
            </a:xfrm>
            <a:custGeom>
              <a:avLst/>
              <a:gdLst/>
              <a:ahLst/>
              <a:cxnLst/>
              <a:rect l="l" t="t" r="r" b="b"/>
              <a:pathLst>
                <a:path w="3397415" h="2709333">
                  <a:moveTo>
                    <a:pt x="0" y="0"/>
                  </a:moveTo>
                  <a:lnTo>
                    <a:pt x="3397415" y="0"/>
                  </a:lnTo>
                  <a:lnTo>
                    <a:pt x="33974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9741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72941" y="628651"/>
            <a:ext cx="3344933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SYSTEM DIAGRAM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85800" y="6140841"/>
            <a:ext cx="7913908" cy="470505"/>
            <a:chOff x="0" y="-62718"/>
            <a:chExt cx="15630064" cy="9410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623061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970106" y="-62718"/>
              <a:ext cx="4143376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776657" y="-62718"/>
              <a:ext cx="185340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0180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73628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pic>
        <p:nvPicPr>
          <p:cNvPr id="16" name="Picture 15" descr="A diagram of a virtual reality&#10;&#10;AI-generated content may be incorrect.">
            <a:extLst>
              <a:ext uri="{FF2B5EF4-FFF2-40B4-BE49-F238E27FC236}">
                <a16:creationId xmlns:a16="http://schemas.microsoft.com/office/drawing/2014/main" id="{6D356D28-1760-A676-AF7E-11FBB976F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8041"/>
            <a:ext cx="6546133" cy="583252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16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640572" cy="6858000"/>
            <a:chOff x="0" y="0"/>
            <a:chExt cx="341355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3559" cy="2709333"/>
            </a:xfrm>
            <a:custGeom>
              <a:avLst/>
              <a:gdLst/>
              <a:ahLst/>
              <a:cxnLst/>
              <a:rect l="l" t="t" r="r" b="b"/>
              <a:pathLst>
                <a:path w="3413559" h="2709333">
                  <a:moveTo>
                    <a:pt x="0" y="0"/>
                  </a:moveTo>
                  <a:lnTo>
                    <a:pt x="3413559" y="0"/>
                  </a:lnTo>
                  <a:lnTo>
                    <a:pt x="34135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1355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764503" y="1160704"/>
            <a:ext cx="3775014" cy="1373161"/>
          </a:xfrm>
          <a:custGeom>
            <a:avLst/>
            <a:gdLst/>
            <a:ahLst/>
            <a:cxnLst/>
            <a:rect l="l" t="t" r="r" b="b"/>
            <a:pathLst>
              <a:path w="5662521" h="2059742">
                <a:moveTo>
                  <a:pt x="0" y="0"/>
                </a:moveTo>
                <a:lnTo>
                  <a:pt x="5662520" y="0"/>
                </a:lnTo>
                <a:lnTo>
                  <a:pt x="5662520" y="2059742"/>
                </a:lnTo>
                <a:lnTo>
                  <a:pt x="0" y="2059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894857" y="2496114"/>
            <a:ext cx="1310257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Unity 2022</a:t>
            </a:r>
          </a:p>
        </p:txBody>
      </p:sp>
      <p:sp>
        <p:nvSpPr>
          <p:cNvPr id="8" name="Freeform 8"/>
          <p:cNvSpPr/>
          <p:nvPr/>
        </p:nvSpPr>
        <p:spPr>
          <a:xfrm>
            <a:off x="3736036" y="2692499"/>
            <a:ext cx="2039751" cy="2039751"/>
          </a:xfrm>
          <a:custGeom>
            <a:avLst/>
            <a:gdLst/>
            <a:ahLst/>
            <a:cxnLst/>
            <a:rect l="l" t="t" r="r" b="b"/>
            <a:pathLst>
              <a:path w="3059626" h="3059626">
                <a:moveTo>
                  <a:pt x="0" y="0"/>
                </a:moveTo>
                <a:lnTo>
                  <a:pt x="3059626" y="0"/>
                </a:lnTo>
                <a:lnTo>
                  <a:pt x="3059626" y="3059626"/>
                </a:lnTo>
                <a:lnTo>
                  <a:pt x="0" y="305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894857" y="3106923"/>
            <a:ext cx="1122759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Blender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702987" y="3530601"/>
            <a:ext cx="1898047" cy="1898047"/>
          </a:xfrm>
          <a:custGeom>
            <a:avLst/>
            <a:gdLst/>
            <a:ahLst/>
            <a:cxnLst/>
            <a:rect l="l" t="t" r="r" b="b"/>
            <a:pathLst>
              <a:path w="2847071" h="2847071">
                <a:moveTo>
                  <a:pt x="0" y="0"/>
                </a:moveTo>
                <a:lnTo>
                  <a:pt x="2847070" y="0"/>
                </a:lnTo>
                <a:lnTo>
                  <a:pt x="2847070" y="2847070"/>
                </a:lnTo>
                <a:lnTo>
                  <a:pt x="0" y="2847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894857" y="3770042"/>
            <a:ext cx="920254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VS Code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2941" y="628651"/>
            <a:ext cx="542707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TECHNOLOGIES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4857" y="4433829"/>
            <a:ext cx="1310257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XR SDKs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70104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255732" cy="6858000"/>
            <a:chOff x="0" y="0"/>
            <a:chExt cx="326152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61524" cy="2709333"/>
            </a:xfrm>
            <a:custGeom>
              <a:avLst/>
              <a:gdLst/>
              <a:ahLst/>
              <a:cxnLst/>
              <a:rect l="l" t="t" r="r" b="b"/>
              <a:pathLst>
                <a:path w="3261524" h="2709333">
                  <a:moveTo>
                    <a:pt x="0" y="0"/>
                  </a:moveTo>
                  <a:lnTo>
                    <a:pt x="3261524" y="0"/>
                  </a:lnTo>
                  <a:lnTo>
                    <a:pt x="32615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61524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7817702" y="1635286"/>
            <a:ext cx="3412245" cy="3894146"/>
          </a:xfrm>
          <a:custGeom>
            <a:avLst/>
            <a:gdLst/>
            <a:ahLst/>
            <a:cxnLst/>
            <a:rect l="l" t="t" r="r" b="b"/>
            <a:pathLst>
              <a:path w="5118368" h="5841219">
                <a:moveTo>
                  <a:pt x="0" y="0"/>
                </a:moveTo>
                <a:lnTo>
                  <a:pt x="5118368" y="0"/>
                </a:lnTo>
                <a:lnTo>
                  <a:pt x="5118368" y="5841219"/>
                </a:lnTo>
                <a:lnTo>
                  <a:pt x="0" y="5841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COMPONENTS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85800" y="2178994"/>
            <a:ext cx="7131901" cy="2765928"/>
            <a:chOff x="0" y="-85725"/>
            <a:chExt cx="14263803" cy="5531855"/>
          </a:xfrm>
        </p:grpSpPr>
        <p:sp>
          <p:nvSpPr>
            <p:cNvPr id="9" name="TextBox 9"/>
            <p:cNvSpPr txBox="1"/>
            <p:nvPr/>
          </p:nvSpPr>
          <p:spPr>
            <a:xfrm>
              <a:off x="0" y="-85725"/>
              <a:ext cx="8871711" cy="1002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48"/>
                </a:lnSpc>
              </a:pPr>
              <a:r>
                <a:rPr lang="en-US" sz="3034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Prehistoric VR Timeline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24567"/>
              <a:ext cx="9960491" cy="1002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48"/>
                </a:lnSpc>
              </a:pPr>
              <a:r>
                <a:rPr lang="en-US" sz="3034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Extinction Event Simulation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934120"/>
              <a:ext cx="14263803" cy="1002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48"/>
                </a:lnSpc>
              </a:pPr>
              <a:r>
                <a:rPr lang="en-US" sz="3034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Prehistoric Animal Behaviour Simulation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443676"/>
              <a:ext cx="4875484" cy="1002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48"/>
                </a:lnSpc>
              </a:pPr>
              <a:r>
                <a:rPr lang="en-US" sz="3034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Virtual Guide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760947" cy="6858000"/>
            <a:chOff x="0" y="0"/>
            <a:chExt cx="34611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61115" cy="2709333"/>
            </a:xfrm>
            <a:custGeom>
              <a:avLst/>
              <a:gdLst/>
              <a:ahLst/>
              <a:cxnLst/>
              <a:rect l="l" t="t" r="r" b="b"/>
              <a:pathLst>
                <a:path w="3461115" h="2709333">
                  <a:moveTo>
                    <a:pt x="0" y="0"/>
                  </a:moveTo>
                  <a:lnTo>
                    <a:pt x="3461115" y="0"/>
                  </a:lnTo>
                  <a:lnTo>
                    <a:pt x="34611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6111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945545" y="2261421"/>
            <a:ext cx="4560655" cy="2743200"/>
          </a:xfrm>
          <a:custGeom>
            <a:avLst/>
            <a:gdLst/>
            <a:ahLst/>
            <a:cxnLst/>
            <a:rect l="l" t="t" r="r" b="b"/>
            <a:pathLst>
              <a:path w="6840983" h="4114800">
                <a:moveTo>
                  <a:pt x="0" y="0"/>
                </a:moveTo>
                <a:lnTo>
                  <a:pt x="6840983" y="0"/>
                </a:lnTo>
                <a:lnTo>
                  <a:pt x="68409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0"/>
            <a:ext cx="7630810" cy="103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FUNCTIONALITY</a:t>
            </a:r>
          </a:p>
          <a:p>
            <a:pPr>
              <a:lnSpc>
                <a:spcPts val="4248"/>
              </a:lnSpc>
            </a:pPr>
            <a:endParaRPr lang="en-US" sz="3034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3919" y="1624729"/>
            <a:ext cx="5921679" cy="333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endParaRPr sz="1200" dirty="0"/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GB" sz="2333" dirty="0">
                <a:solidFill>
                  <a:schemeClr val="bg2"/>
                </a:solidFill>
              </a:rPr>
              <a:t>Animals behave realistically using AI — hunting, grazing, and herding based on environment triggers</a:t>
            </a: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endParaRPr lang="en-US" sz="2333" dirty="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GB" sz="2333" dirty="0">
                <a:solidFill>
                  <a:schemeClr val="bg2"/>
                </a:solidFill>
              </a:rPr>
              <a:t>Users can interact through feeding, observing, or moving within the VR space.</a:t>
            </a: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endParaRPr lang="en-US" sz="2333" dirty="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GB" sz="2333" dirty="0">
                <a:solidFill>
                  <a:schemeClr val="bg2"/>
                </a:solidFill>
              </a:rPr>
              <a:t>Narration and micro-activities guide learning while maintaining immersion.</a:t>
            </a:r>
            <a:endParaRPr lang="en-US" sz="2333" dirty="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-156051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72941" y="628651"/>
            <a:ext cx="7630810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Completed Project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940" y="1553543"/>
            <a:ext cx="2755746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2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01 Scenes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4411" y="2879249"/>
            <a:ext cx="4302259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2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 animal </a:t>
            </a:r>
            <a:r>
              <a:rPr lang="en-US" sz="2333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behavours</a:t>
            </a:r>
            <a:endParaRPr lang="en-US" sz="23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63109" y="4140201"/>
            <a:ext cx="3540259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2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Integration with ML agents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B0FB0-6F99-F2D7-D55D-E4ADDAA19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AA63B9-73B4-5A47-E760-EAE3865E5A5B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56E82F0-AB0F-BA18-B6EE-039DD35D5597}"/>
              </a:ext>
            </a:extLst>
          </p:cNvPr>
          <p:cNvGrpSpPr/>
          <p:nvPr/>
        </p:nvGrpSpPr>
        <p:grpSpPr>
          <a:xfrm>
            <a:off x="0" y="0"/>
            <a:ext cx="8793195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C4CD2CA-9546-83CA-1CA5-FBDCE998C9D7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959788-7C00-234D-E29B-2773D0BFE9D7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A613F38-7A81-488A-C712-82DA7B973D38}"/>
              </a:ext>
            </a:extLst>
          </p:cNvPr>
          <p:cNvSpPr txBox="1"/>
          <p:nvPr/>
        </p:nvSpPr>
        <p:spPr>
          <a:xfrm>
            <a:off x="472941" y="628651"/>
            <a:ext cx="763081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User testing Methodology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2E12BF4B-9A80-E2BD-3962-E613E7D50A0C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DC71DE1-5BD3-8BED-7D91-C5D83B466CD2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F4D703D-4976-B6E9-E6DF-A8A3D8FF44B3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F601C99-92BD-7750-AF06-FE799841A330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0411D72-14CC-5859-76CC-057D41D20B94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999AA54-F2EE-3E14-FF9A-556CC7E9A966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F264EBD-8933-C0D9-B2CF-A3F4A077E4DF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F607BA60-5500-B531-317F-1733FBFB4A47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A084716F-9743-87C5-B021-5B9D1B6EF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0" y="2335759"/>
            <a:ext cx="3010677" cy="121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dirty="0">
                <a:latin typeface="Arial" panose="020B0604020202020204" pitchFamily="34" charset="0"/>
              </a:rPr>
              <a:t>26 participants</a:t>
            </a: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67" dirty="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dirty="0">
                <a:latin typeface="Arial" panose="020B0604020202020204" pitchFamily="34" charset="0"/>
              </a:rPr>
              <a:t>between-subject comparison (Static vs VR)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6EE06-D167-AC1A-2EFA-AB109DA73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67540"/>
            <a:ext cx="7265104" cy="41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73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AD081-2B65-02FA-80F9-7736AF35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B02E43-FF83-E6E2-38A4-687CEC2012C0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CBA9FE8-334A-13ED-4B38-D29AEA8A5D70}"/>
              </a:ext>
            </a:extLst>
          </p:cNvPr>
          <p:cNvGrpSpPr/>
          <p:nvPr/>
        </p:nvGrpSpPr>
        <p:grpSpPr>
          <a:xfrm>
            <a:off x="0" y="0"/>
            <a:ext cx="8793195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6D7D4F1-D965-36B5-31E1-975D8D5F93ED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5B18DD5-EF2E-3C9A-760C-D79430D69DA4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FD0AF63-8593-4E93-43F5-589BED36710B}"/>
              </a:ext>
            </a:extLst>
          </p:cNvPr>
          <p:cNvSpPr txBox="1"/>
          <p:nvPr/>
        </p:nvSpPr>
        <p:spPr>
          <a:xfrm>
            <a:off x="472941" y="628651"/>
            <a:ext cx="763081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Testing Metrics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8E7D7A2-BF0F-629F-E1D5-5D45C70C40BF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5EEE48-6794-13AE-CC67-4AE20864EBE6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AE9CE0B-BD62-3599-DE0C-25CC0D8FE7FC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786564D-76C1-CCB1-3B08-596F73CB59C4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0FCB081-D4C0-2116-A210-041530FB0B9C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C8B7EEC-78C1-C97B-7B18-1CA9D2819ECA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76F5F4F-C091-36AF-2193-A71B848299C8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7C5F1C93-BB4A-AC85-FCD8-EB7D755CAA9C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EFD8A846-2682-14ED-D32F-88B5E0411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309" y="1919445"/>
            <a:ext cx="4673600" cy="63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</a:rPr>
              <a:t>Gain (%) - Improvement from pre- to post-test</a:t>
            </a: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D89B817-1D3B-4B39-5C01-E5C4DC706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309" y="1927406"/>
            <a:ext cx="4673600" cy="63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</a:rPr>
              <a:t>Gain (%) - Improvement from pre- to post-test</a:t>
            </a: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413E86E6-1E4A-19C7-999E-D5577BC00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67" y="2627841"/>
            <a:ext cx="4673600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</a:rPr>
              <a:t>Retention (%) - Knowledge kept after 7 days</a:t>
            </a:r>
            <a:endParaRPr lang="en-US" altLang="en-US" sz="1867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A0042F9A-4EDC-2A1A-BC23-74E84ED31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243" y="3227501"/>
            <a:ext cx="4673600" cy="63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1"/>
                </a:solidFill>
              </a:rPr>
              <a:t>Engagement Scores-Enjoyment, Focus, Clarity, Curiosity, Recommend (1–5 scale)</a:t>
            </a:r>
          </a:p>
        </p:txBody>
      </p:sp>
    </p:spTree>
    <p:extLst>
      <p:ext uri="{BB962C8B-B14F-4D97-AF65-F5344CB8AC3E}">
        <p14:creationId xmlns:p14="http://schemas.microsoft.com/office/powerpoint/2010/main" val="14353141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8A371-6C5A-74B8-74D3-4FF1F336D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50DED9-B2A9-DF03-F6E4-F089564C3F27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C5787E8-2F6E-315F-935D-71B70B0B0607}"/>
              </a:ext>
            </a:extLst>
          </p:cNvPr>
          <p:cNvGrpSpPr/>
          <p:nvPr/>
        </p:nvGrpSpPr>
        <p:grpSpPr>
          <a:xfrm>
            <a:off x="0" y="0"/>
            <a:ext cx="8793195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77D50A2-E520-9AA2-6168-9C3390C54874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DFE79B7-5C0E-EDF7-8C70-A497F400B90C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A413B77C-273D-E77B-2450-0CD2EF5543A3}"/>
              </a:ext>
            </a:extLst>
          </p:cNvPr>
          <p:cNvSpPr txBox="1"/>
          <p:nvPr/>
        </p:nvSpPr>
        <p:spPr>
          <a:xfrm>
            <a:off x="472941" y="628651"/>
            <a:ext cx="763081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Average gain percentage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7019E341-69C7-8148-FBCF-58528403FB34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A89085C-9FA6-A61C-8072-6649DD74D46B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92FCE81-AAB4-18A8-7DAF-30AEEAE8A4F4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E81EB0F-5779-027A-8C0D-F8CB58CD4EF2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0541C1C-C69E-D867-CB9F-B9A6A0A868B6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35F5A16-A23F-A7CE-AFC8-78EF1BC47AD8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DC9F130-54BE-9D04-7C90-C0AFB1A246C4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036C581F-639A-2193-1D65-F6BE9EB04748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A6CD929-486F-97D3-1F43-35DADAA65C65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7D1E5-A151-C82A-00FA-0BF1C4974446}"/>
              </a:ext>
            </a:extLst>
          </p:cNvPr>
          <p:cNvSpPr/>
          <p:nvPr/>
        </p:nvSpPr>
        <p:spPr>
          <a:xfrm>
            <a:off x="4114800" y="2514600"/>
            <a:ext cx="772233" cy="22913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A940E1-CD19-BAB1-7B35-1CA52ED2912C}"/>
              </a:ext>
            </a:extLst>
          </p:cNvPr>
          <p:cNvSpPr/>
          <p:nvPr/>
        </p:nvSpPr>
        <p:spPr>
          <a:xfrm>
            <a:off x="2476430" y="3055290"/>
            <a:ext cx="711200" cy="17826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D87EC7FC-872F-05CE-CC8D-A1171E631910}"/>
              </a:ext>
            </a:extLst>
          </p:cNvPr>
          <p:cNvSpPr txBox="1"/>
          <p:nvPr/>
        </p:nvSpPr>
        <p:spPr>
          <a:xfrm>
            <a:off x="2551235" y="4953182"/>
            <a:ext cx="561591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Static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1515BFFD-B0AF-CDBA-A500-7E4F1344D568}"/>
              </a:ext>
            </a:extLst>
          </p:cNvPr>
          <p:cNvSpPr txBox="1"/>
          <p:nvPr/>
        </p:nvSpPr>
        <p:spPr>
          <a:xfrm>
            <a:off x="4396597" y="4981323"/>
            <a:ext cx="41198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VR</a:t>
            </a:r>
          </a:p>
        </p:txBody>
      </p:sp>
    </p:spTree>
    <p:extLst>
      <p:ext uri="{BB962C8B-B14F-4D97-AF65-F5344CB8AC3E}">
        <p14:creationId xmlns:p14="http://schemas.microsoft.com/office/powerpoint/2010/main" val="2126340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671BB-E853-3BF0-DF99-FDDE43143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995E6D1-F0AE-289B-ACEB-660F5CEC6540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A89788D-FBDF-7CFA-AF0A-96E9FDC7F843}"/>
              </a:ext>
            </a:extLst>
          </p:cNvPr>
          <p:cNvGrpSpPr/>
          <p:nvPr/>
        </p:nvGrpSpPr>
        <p:grpSpPr>
          <a:xfrm>
            <a:off x="0" y="0"/>
            <a:ext cx="8793195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51BBAB5-7DF9-58D6-3797-9F9751B52D8C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64079C9-C8FE-06C9-0F14-697AE5D56EA3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402D0219-8C08-5FA8-20A3-FF06744D16D8}"/>
              </a:ext>
            </a:extLst>
          </p:cNvPr>
          <p:cNvSpPr txBox="1"/>
          <p:nvPr/>
        </p:nvSpPr>
        <p:spPr>
          <a:xfrm>
            <a:off x="472941" y="628651"/>
            <a:ext cx="763081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Average Retention percentage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409F835-84A6-313F-D8C0-3462AF4D7964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9487A7F-16D9-76D8-73F1-98C57ABAF2DE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5D0FB68-9B19-AAD0-2606-4077E4FD0F9A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FC6556C-9E87-A850-433D-0D8A3740450F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75505A3-D44D-4B4A-BD12-308A20AC0D45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D3AC2E8-C327-63EE-F07C-21C1BD2D619E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B573B33-30F6-224E-2A8E-7C9EE08E6516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A719B92D-FFC7-50CD-BEBC-AC41C09709D4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F1087A3-1874-AA40-64BC-A19D25C44406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80286-B826-E7C5-B6F5-AE8C7CC4C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83" y="1141611"/>
            <a:ext cx="6604819" cy="49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88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A0C94-4D61-6ABD-AB41-83B990FC6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3D175A-8363-BFC3-C5F7-E27ECC02121D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CC30996-1A00-EEA4-E163-DBF491637DD2}"/>
              </a:ext>
            </a:extLst>
          </p:cNvPr>
          <p:cNvGrpSpPr/>
          <p:nvPr/>
        </p:nvGrpSpPr>
        <p:grpSpPr>
          <a:xfrm>
            <a:off x="0" y="-7961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D8BF4EE-6B76-D59E-A03F-F675054A2444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88187E-2DFB-C3AE-5A1E-5310D76E91DB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6AFA1A4-FB51-B70C-695F-B328818E4C57}"/>
              </a:ext>
            </a:extLst>
          </p:cNvPr>
          <p:cNvSpPr txBox="1"/>
          <p:nvPr/>
        </p:nvSpPr>
        <p:spPr>
          <a:xfrm>
            <a:off x="472941" y="628651"/>
            <a:ext cx="763081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chemeClr val="bg1"/>
                </a:solidFill>
              </a:rPr>
              <a:t>Engagement Metrics</a:t>
            </a:r>
            <a:endParaRPr lang="en-US" sz="32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A75EE3B7-A5A4-749D-1BA6-C59F65D1CDC1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1A16D55-7F59-0386-5FC0-CC84161074B1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71FB31E-518D-81F4-4613-9BEAF5E39482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C6FE128-57B8-FF84-89F3-12966BE558FD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2CABAB4-7D2D-D08B-340C-64EB778C1497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88C8B7C-5C6A-33B0-5E32-5C0936456A23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F379073-0C5A-B4EA-CD81-0910FA3C4221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C311B440-0E8A-B580-71A9-5DFA4392705B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558F347-F43E-00C6-1907-9C6DAF5BDDF0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AD8E6580-1C1D-038D-FA79-ABE8DFBC2B17}"/>
              </a:ext>
            </a:extLst>
          </p:cNvPr>
          <p:cNvSpPr txBox="1"/>
          <p:nvPr/>
        </p:nvSpPr>
        <p:spPr>
          <a:xfrm>
            <a:off x="760605" y="4953182"/>
            <a:ext cx="561591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CC500408-DC8A-BFD7-4495-6C03A5A0B40B}"/>
              </a:ext>
            </a:extLst>
          </p:cNvPr>
          <p:cNvSpPr txBox="1"/>
          <p:nvPr/>
        </p:nvSpPr>
        <p:spPr>
          <a:xfrm>
            <a:off x="1711823" y="4981323"/>
            <a:ext cx="41198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A059CAD-4BDC-0838-0A61-42B9CFC2B87A}"/>
              </a:ext>
            </a:extLst>
          </p:cNvPr>
          <p:cNvSpPr txBox="1"/>
          <p:nvPr/>
        </p:nvSpPr>
        <p:spPr>
          <a:xfrm>
            <a:off x="495231" y="1465880"/>
            <a:ext cx="207452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8F741921-530D-4F2F-CF70-93A4CF5B23C3}"/>
              </a:ext>
            </a:extLst>
          </p:cNvPr>
          <p:cNvSpPr txBox="1"/>
          <p:nvPr/>
        </p:nvSpPr>
        <p:spPr>
          <a:xfrm>
            <a:off x="2849948" y="4925058"/>
            <a:ext cx="561591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99845EE-ADB9-26B1-0A95-2AC4BE00C867}"/>
              </a:ext>
            </a:extLst>
          </p:cNvPr>
          <p:cNvSpPr txBox="1"/>
          <p:nvPr/>
        </p:nvSpPr>
        <p:spPr>
          <a:xfrm>
            <a:off x="3801167" y="4953198"/>
            <a:ext cx="41198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8CE6ADFE-757D-B473-3156-628F5F09EE99}"/>
              </a:ext>
            </a:extLst>
          </p:cNvPr>
          <p:cNvSpPr txBox="1"/>
          <p:nvPr/>
        </p:nvSpPr>
        <p:spPr>
          <a:xfrm>
            <a:off x="2584574" y="1437755"/>
            <a:ext cx="207452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80F1AA18-C16D-D027-A33A-28E290513671}"/>
              </a:ext>
            </a:extLst>
          </p:cNvPr>
          <p:cNvSpPr txBox="1"/>
          <p:nvPr/>
        </p:nvSpPr>
        <p:spPr>
          <a:xfrm>
            <a:off x="4939291" y="4896933"/>
            <a:ext cx="561591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88CC0737-A9B0-8703-1D56-F598E2F1B95E}"/>
              </a:ext>
            </a:extLst>
          </p:cNvPr>
          <p:cNvSpPr txBox="1"/>
          <p:nvPr/>
        </p:nvSpPr>
        <p:spPr>
          <a:xfrm>
            <a:off x="5890510" y="4925074"/>
            <a:ext cx="41198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A77ACE08-18F8-EB2C-4783-4ABE713957A6}"/>
              </a:ext>
            </a:extLst>
          </p:cNvPr>
          <p:cNvSpPr txBox="1"/>
          <p:nvPr/>
        </p:nvSpPr>
        <p:spPr>
          <a:xfrm>
            <a:off x="7028635" y="4868808"/>
            <a:ext cx="561591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83672551-F8D8-B14E-5114-80BDB75E318D}"/>
              </a:ext>
            </a:extLst>
          </p:cNvPr>
          <p:cNvSpPr txBox="1"/>
          <p:nvPr/>
        </p:nvSpPr>
        <p:spPr>
          <a:xfrm>
            <a:off x="7979853" y="4896949"/>
            <a:ext cx="41198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7DCF95E7-783F-82AE-4CBE-D25E00DDE95F}"/>
              </a:ext>
            </a:extLst>
          </p:cNvPr>
          <p:cNvSpPr txBox="1"/>
          <p:nvPr/>
        </p:nvSpPr>
        <p:spPr>
          <a:xfrm>
            <a:off x="6763261" y="1381506"/>
            <a:ext cx="207452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id="{17041F12-A851-7F2A-3A2E-329D240AAF89}"/>
              </a:ext>
            </a:extLst>
          </p:cNvPr>
          <p:cNvSpPr txBox="1"/>
          <p:nvPr/>
        </p:nvSpPr>
        <p:spPr>
          <a:xfrm>
            <a:off x="9117978" y="4840684"/>
            <a:ext cx="561591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C86FB64-2E0F-13EE-B3E6-6AC5B5C33AE6}"/>
              </a:ext>
            </a:extLst>
          </p:cNvPr>
          <p:cNvSpPr txBox="1"/>
          <p:nvPr/>
        </p:nvSpPr>
        <p:spPr>
          <a:xfrm>
            <a:off x="10069197" y="4868824"/>
            <a:ext cx="41198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532E8B1D-2031-14A9-C75B-5212EE8F5CBB}"/>
              </a:ext>
            </a:extLst>
          </p:cNvPr>
          <p:cNvSpPr txBox="1"/>
          <p:nvPr/>
        </p:nvSpPr>
        <p:spPr>
          <a:xfrm>
            <a:off x="8852604" y="1353381"/>
            <a:ext cx="2074523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92818C0-5B70-5437-E4CD-9D7811442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25" y="1652344"/>
            <a:ext cx="2567492" cy="336039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7793C4E-978F-2EB7-2E93-14065FB7A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359" y="1568247"/>
            <a:ext cx="2567492" cy="346661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61BF783-3C2A-ED1C-F013-150F2DD54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728" y="1662465"/>
            <a:ext cx="2631705" cy="33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25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16DBE-2855-6E02-BC61-5C11A7FB6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EA0BED-BD45-62D2-1F32-CED879A443FE}"/>
              </a:ext>
            </a:extLst>
          </p:cNvPr>
          <p:cNvSpPr/>
          <p:nvPr/>
        </p:nvSpPr>
        <p:spPr>
          <a:xfrm>
            <a:off x="0" y="79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689A3B7-8EF5-5E1A-8DC3-264B3C6DEC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3473855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36A34CD-8E64-2D84-2480-44EB0BF2AE05}"/>
                </a:ext>
              </a:extLst>
            </p:cNvPr>
            <p:cNvSpPr/>
            <p:nvPr/>
          </p:nvSpPr>
          <p:spPr>
            <a:xfrm>
              <a:off x="0" y="0"/>
              <a:ext cx="3473855" cy="2709333"/>
            </a:xfrm>
            <a:custGeom>
              <a:avLst/>
              <a:gdLst/>
              <a:ahLst/>
              <a:cxnLst/>
              <a:rect l="l" t="t" r="r" b="b"/>
              <a:pathLst>
                <a:path w="3473855" h="2709333">
                  <a:moveTo>
                    <a:pt x="0" y="0"/>
                  </a:moveTo>
                  <a:lnTo>
                    <a:pt x="3473855" y="0"/>
                  </a:lnTo>
                  <a:lnTo>
                    <a:pt x="34738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DF2437-D261-BBC0-9F7F-33C7C35D51F6}"/>
                </a:ext>
              </a:extLst>
            </p:cNvPr>
            <p:cNvSpPr txBox="1"/>
            <p:nvPr/>
          </p:nvSpPr>
          <p:spPr>
            <a:xfrm>
              <a:off x="0" y="-47625"/>
              <a:ext cx="347385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6127F0D-E41B-1821-AFA3-0944DC72BBE2}"/>
              </a:ext>
            </a:extLst>
          </p:cNvPr>
          <p:cNvSpPr txBox="1"/>
          <p:nvPr/>
        </p:nvSpPr>
        <p:spPr>
          <a:xfrm>
            <a:off x="472941" y="628651"/>
            <a:ext cx="763081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200" dirty="0">
                <a:solidFill>
                  <a:schemeClr val="bg1"/>
                </a:solidFill>
              </a:rPr>
              <a:t>Summery Of Outcomes</a:t>
            </a:r>
            <a:endParaRPr lang="en-US" sz="32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710C639C-6586-64F3-23DC-E321331C57B1}"/>
              </a:ext>
            </a:extLst>
          </p:cNvPr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EB77C59-75AC-FBE7-B245-8BDF0863534A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ED899AD-6037-9C28-29DA-74A657B3735C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4441EC9-6112-4004-E853-1905ADE0A3E0}"/>
                </a:ext>
              </a:extLst>
            </p:cNvPr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8796199-35E6-04F0-ABA4-8F743C76EDD0}"/>
                </a:ext>
              </a:extLst>
            </p:cNvPr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8E4F017-E2F8-59B0-6083-318FDB11E6DB}"/>
                </a:ext>
              </a:extLst>
            </p:cNvPr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D69065F-5014-85BA-3A0E-88E366E9AEF0}"/>
                </a:ext>
              </a:extLst>
            </p:cNvPr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BED63578-D0FF-BBE3-95AB-2FD662CE2C34}"/>
              </a:ext>
            </a:extLst>
          </p:cNvPr>
          <p:cNvSpPr txBox="1"/>
          <p:nvPr/>
        </p:nvSpPr>
        <p:spPr>
          <a:xfrm>
            <a:off x="358318" y="2411951"/>
            <a:ext cx="6966685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1516" lvl="1"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0D90752-81EC-1DD3-FAD1-8DA21A5B756A}"/>
              </a:ext>
            </a:extLst>
          </p:cNvPr>
          <p:cNvSpPr txBox="1"/>
          <p:nvPr/>
        </p:nvSpPr>
        <p:spPr>
          <a:xfrm>
            <a:off x="0" y="-112590"/>
            <a:ext cx="8793195" cy="69785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C9E1F-0D93-22F4-0CFC-CF0063E819DA}"/>
              </a:ext>
            </a:extLst>
          </p:cNvPr>
          <p:cNvSpPr txBox="1"/>
          <p:nvPr/>
        </p:nvSpPr>
        <p:spPr>
          <a:xfrm>
            <a:off x="472940" y="1493180"/>
            <a:ext cx="7630810" cy="47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2133" dirty="0">
                <a:solidFill>
                  <a:schemeClr val="bg1"/>
                </a:solidFill>
              </a:rPr>
              <a:t>VR Application got +21% higher learning gain</a:t>
            </a:r>
            <a:endParaRPr lang="en-US" sz="2133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581AC8-1846-5CA1-8685-D2D3C64B0325}"/>
              </a:ext>
            </a:extLst>
          </p:cNvPr>
          <p:cNvSpPr txBox="1"/>
          <p:nvPr/>
        </p:nvSpPr>
        <p:spPr>
          <a:xfrm>
            <a:off x="472940" y="2095487"/>
            <a:ext cx="7630810" cy="47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2133" dirty="0">
                <a:solidFill>
                  <a:schemeClr val="bg1"/>
                </a:solidFill>
              </a:rPr>
              <a:t>VR Application got +15% Stronger retention</a:t>
            </a:r>
            <a:endParaRPr lang="en-US" sz="2133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CF2A45-5C98-03F3-052A-22CAA016B2DA}"/>
              </a:ext>
            </a:extLst>
          </p:cNvPr>
          <p:cNvSpPr txBox="1"/>
          <p:nvPr/>
        </p:nvSpPr>
        <p:spPr>
          <a:xfrm>
            <a:off x="472940" y="2697794"/>
            <a:ext cx="7630810" cy="47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2133" dirty="0">
                <a:solidFill>
                  <a:schemeClr val="bg1"/>
                </a:solidFill>
              </a:rPr>
              <a:t>VR Application got 2X enjoyment and focus</a:t>
            </a:r>
            <a:endParaRPr lang="en-US" sz="2133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721757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-380"/>
            <a:ext cx="12192000" cy="6978931"/>
            <a:chOff x="0" y="-47775"/>
            <a:chExt cx="4816593" cy="2757108"/>
          </a:xfrm>
        </p:grpSpPr>
        <p:sp>
          <p:nvSpPr>
            <p:cNvPr id="4" name="Freeform 4"/>
            <p:cNvSpPr/>
            <p:nvPr/>
          </p:nvSpPr>
          <p:spPr>
            <a:xfrm>
              <a:off x="0" y="-47775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2941" y="628651"/>
            <a:ext cx="7630810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References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60434E-0D14-C990-AD16-4661AFDA3A31}"/>
              </a:ext>
            </a:extLst>
          </p:cNvPr>
          <p:cNvSpPr txBox="1"/>
          <p:nvPr/>
        </p:nvSpPr>
        <p:spPr>
          <a:xfrm>
            <a:off x="685800" y="1845630"/>
            <a:ext cx="11049000" cy="3364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600" dirty="0">
              <a:solidFill>
                <a:schemeClr val="bg2"/>
              </a:solidFill>
            </a:endParaRPr>
          </a:p>
          <a:p>
            <a:r>
              <a:rPr lang="en-US" sz="2333" b="1" dirty="0">
                <a:solidFill>
                  <a:schemeClr val="bg2"/>
                </a:solidFill>
              </a:rPr>
              <a:t>[1] </a:t>
            </a:r>
            <a:r>
              <a:rPr lang="en-US" sz="2333" dirty="0">
                <a:solidFill>
                  <a:schemeClr val="bg2"/>
                </a:solidFill>
              </a:rPr>
              <a:t>E. Turan and G. Çetin, “Using artificial intelligence for modeling of the realistic animal behaviors in a virtual island,” </a:t>
            </a:r>
            <a:r>
              <a:rPr lang="en-US" sz="2333" i="1" dirty="0">
                <a:solidFill>
                  <a:schemeClr val="bg2"/>
                </a:solidFill>
              </a:rPr>
              <a:t>Computer Standards &amp; Interfaces</a:t>
            </a:r>
            <a:r>
              <a:rPr lang="en-US" sz="2333" dirty="0">
                <a:solidFill>
                  <a:schemeClr val="bg2"/>
                </a:solidFill>
              </a:rPr>
              <a:t>, vol. 66, p. 103361, Jun. 2019.</a:t>
            </a:r>
            <a:endParaRPr lang="en-GB" sz="2333" dirty="0">
              <a:solidFill>
                <a:schemeClr val="bg2"/>
              </a:solidFill>
            </a:endParaRPr>
          </a:p>
          <a:p>
            <a:endParaRPr lang="en-GB" sz="1600" dirty="0">
              <a:solidFill>
                <a:schemeClr val="bg2"/>
              </a:solidFill>
            </a:endParaRPr>
          </a:p>
          <a:p>
            <a:r>
              <a:rPr lang="en-US" sz="2333" b="1" dirty="0">
                <a:solidFill>
                  <a:schemeClr val="bg2"/>
                </a:solidFill>
              </a:rPr>
              <a:t>[2</a:t>
            </a:r>
            <a:r>
              <a:rPr lang="en-US" sz="2333" dirty="0">
                <a:solidFill>
                  <a:schemeClr val="bg2"/>
                </a:solidFill>
              </a:rPr>
              <a:t>] H. Naik, R. Bastien, N. Navab, and I. </a:t>
            </a:r>
            <a:r>
              <a:rPr lang="en-US" sz="2333" dirty="0" err="1">
                <a:solidFill>
                  <a:schemeClr val="bg2"/>
                </a:solidFill>
              </a:rPr>
              <a:t>Couzin</a:t>
            </a:r>
            <a:r>
              <a:rPr lang="en-US" sz="2333" dirty="0">
                <a:solidFill>
                  <a:schemeClr val="bg2"/>
                </a:solidFill>
              </a:rPr>
              <a:t>, “Animals in Virtual Environments,” </a:t>
            </a:r>
            <a:r>
              <a:rPr lang="en-US" sz="2333" i="1" dirty="0" err="1">
                <a:solidFill>
                  <a:schemeClr val="bg2"/>
                </a:solidFill>
              </a:rPr>
              <a:t>arXiv</a:t>
            </a:r>
            <a:r>
              <a:rPr lang="en-US" sz="2333" i="1" dirty="0">
                <a:solidFill>
                  <a:schemeClr val="bg2"/>
                </a:solidFill>
              </a:rPr>
              <a:t> preprint arXiv:1912.12763</a:t>
            </a:r>
            <a:r>
              <a:rPr lang="en-US" sz="2333" dirty="0">
                <a:solidFill>
                  <a:schemeClr val="bg2"/>
                </a:solidFill>
              </a:rPr>
              <a:t>, Jan. 2020</a:t>
            </a:r>
            <a:endParaRPr lang="en-GB" sz="2333" dirty="0">
              <a:solidFill>
                <a:schemeClr val="bg2"/>
              </a:solidFill>
            </a:endParaRPr>
          </a:p>
          <a:p>
            <a:endParaRPr lang="en-GB" sz="1600" dirty="0">
              <a:solidFill>
                <a:schemeClr val="bg2"/>
              </a:solidFill>
            </a:endParaRPr>
          </a:p>
          <a:p>
            <a:endParaRPr lang="en-GB" sz="1600" dirty="0">
              <a:solidFill>
                <a:schemeClr val="bg2"/>
              </a:solidFill>
            </a:endParaRPr>
          </a:p>
          <a:p>
            <a:endParaRPr lang="en-GB" sz="1600" dirty="0">
              <a:solidFill>
                <a:schemeClr val="bg2"/>
              </a:solidFill>
            </a:endParaRPr>
          </a:p>
          <a:p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CCA0CEB2-F262-D792-94CA-A8D3F56D4A09}"/>
              </a:ext>
            </a:extLst>
          </p:cNvPr>
          <p:cNvSpPr txBox="1"/>
          <p:nvPr/>
        </p:nvSpPr>
        <p:spPr>
          <a:xfrm>
            <a:off x="558800" y="1444639"/>
            <a:ext cx="4282877" cy="22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Publications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6140841"/>
            <a:ext cx="8864600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38"/>
              <a:ext cx="268386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IT21231582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4" y="-62718"/>
              <a:ext cx="4143376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Kodithuwakku AK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78" y="-55938"/>
              <a:ext cx="129779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8" y="-55938"/>
              <a:ext cx="129779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85800" y="1108008"/>
            <a:ext cx="5594505" cy="155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67"/>
              </a:lnSpc>
            </a:pPr>
            <a:r>
              <a:rPr lang="en-US" sz="93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802876" cy="6858000"/>
            <a:chOff x="0" y="0"/>
            <a:chExt cx="347767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679" cy="2709333"/>
            </a:xfrm>
            <a:custGeom>
              <a:avLst/>
              <a:gdLst/>
              <a:ahLst/>
              <a:cxnLst/>
              <a:rect l="l" t="t" r="r" b="b"/>
              <a:pathLst>
                <a:path w="3477679" h="2709333">
                  <a:moveTo>
                    <a:pt x="0" y="0"/>
                  </a:moveTo>
                  <a:lnTo>
                    <a:pt x="3477679" y="0"/>
                  </a:lnTo>
                  <a:lnTo>
                    <a:pt x="347767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7767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40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</a:t>
              </a: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Ilangamveera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6668056" y="1705129"/>
            <a:ext cx="4838144" cy="2743200"/>
          </a:xfrm>
          <a:custGeom>
            <a:avLst/>
            <a:gdLst/>
            <a:ahLst/>
            <a:cxnLst/>
            <a:rect l="l" t="t" r="r" b="b"/>
            <a:pathLst>
              <a:path w="7257216" h="4114800">
                <a:moveTo>
                  <a:pt x="0" y="0"/>
                </a:moveTo>
                <a:lnTo>
                  <a:pt x="7257216" y="0"/>
                </a:lnTo>
                <a:lnTo>
                  <a:pt x="7257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685801" y="642938"/>
            <a:ext cx="5623059" cy="1059962"/>
            <a:chOff x="0" y="-85725"/>
            <a:chExt cx="11246119" cy="211992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85725"/>
              <a:ext cx="11246119" cy="1002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48"/>
                </a:lnSpc>
              </a:pPr>
              <a:r>
                <a:rPr lang="en-US" sz="3034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200510"/>
              <a:ext cx="11246119" cy="833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2"/>
                </a:lnSpc>
              </a:pPr>
              <a:r>
                <a:rPr lang="en-US" sz="250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 21284502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85800" y="2613117"/>
            <a:ext cx="5332083" cy="79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87"/>
              </a:lnSpc>
            </a:pPr>
            <a:r>
              <a:rPr lang="en-US" sz="3634" spc="10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Prehistoric VR Timeline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802876" cy="6858000"/>
            <a:chOff x="0" y="0"/>
            <a:chExt cx="347767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679" cy="2709333"/>
            </a:xfrm>
            <a:custGeom>
              <a:avLst/>
              <a:gdLst/>
              <a:ahLst/>
              <a:cxnLst/>
              <a:rect l="l" t="t" r="r" b="b"/>
              <a:pathLst>
                <a:path w="3477679" h="2709333">
                  <a:moveTo>
                    <a:pt x="0" y="0"/>
                  </a:moveTo>
                  <a:lnTo>
                    <a:pt x="3477679" y="0"/>
                  </a:lnTo>
                  <a:lnTo>
                    <a:pt x="347767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7767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6140841"/>
            <a:ext cx="8001000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6" y="-62718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6" y="-62718"/>
              <a:ext cx="185340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81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6" y="-55938"/>
              <a:ext cx="12977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6668056" y="1705129"/>
            <a:ext cx="4838144" cy="2743200"/>
          </a:xfrm>
          <a:custGeom>
            <a:avLst/>
            <a:gdLst/>
            <a:ahLst/>
            <a:cxnLst/>
            <a:rect l="l" t="t" r="r" b="b"/>
            <a:pathLst>
              <a:path w="7257216" h="4114800">
                <a:moveTo>
                  <a:pt x="0" y="0"/>
                </a:moveTo>
                <a:lnTo>
                  <a:pt x="7257216" y="0"/>
                </a:lnTo>
                <a:lnTo>
                  <a:pt x="7257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685801" y="642938"/>
            <a:ext cx="5623059" cy="1059962"/>
            <a:chOff x="0" y="-85725"/>
            <a:chExt cx="11246119" cy="211992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85725"/>
              <a:ext cx="11246119" cy="1002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48"/>
                </a:lnSpc>
              </a:pPr>
              <a:r>
                <a:rPr lang="en-US" sz="3034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3034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200510"/>
              <a:ext cx="11246119" cy="833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2"/>
                </a:lnSpc>
              </a:pPr>
              <a:r>
                <a:rPr lang="en-US" sz="250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 21803420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85800" y="2613117"/>
            <a:ext cx="5332083" cy="79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87"/>
              </a:lnSpc>
            </a:pPr>
            <a:r>
              <a:rPr lang="en-US" sz="3634" spc="10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Virtual Guide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0"/>
            <a:ext cx="8761387" cy="6858000"/>
            <a:chOff x="0" y="0"/>
            <a:chExt cx="346128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61289" cy="2709333"/>
            </a:xfrm>
            <a:custGeom>
              <a:avLst/>
              <a:gdLst/>
              <a:ahLst/>
              <a:cxnLst/>
              <a:rect l="l" t="t" r="r" b="b"/>
              <a:pathLst>
                <a:path w="3461289" h="2709333">
                  <a:moveTo>
                    <a:pt x="0" y="0"/>
                  </a:moveTo>
                  <a:lnTo>
                    <a:pt x="3461289" y="0"/>
                  </a:lnTo>
                  <a:lnTo>
                    <a:pt x="34612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6128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8371842" y="685800"/>
            <a:ext cx="2839650" cy="4994789"/>
          </a:xfrm>
          <a:custGeom>
            <a:avLst/>
            <a:gdLst/>
            <a:ahLst/>
            <a:cxnLst/>
            <a:rect l="l" t="t" r="r" b="b"/>
            <a:pathLst>
              <a:path w="4259475" h="7492184">
                <a:moveTo>
                  <a:pt x="0" y="0"/>
                </a:moveTo>
                <a:lnTo>
                  <a:pt x="4259475" y="0"/>
                </a:lnTo>
                <a:lnTo>
                  <a:pt x="4259475" y="7492184"/>
                </a:lnTo>
                <a:lnTo>
                  <a:pt x="0" y="7492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BACKGROUND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941" y="1843773"/>
            <a:ext cx="5623059" cy="26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VR application serves as the interface to interact with the Virtual Guide</a:t>
            </a: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Focused on delivering accurate, real-time answers to user questions</a:t>
            </a: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Engages users in an educational and natural manner, similar to a teacher</a:t>
            </a:r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E840E4FF-C24D-443C-186F-E9C3019C3E53}"/>
              </a:ext>
            </a:extLst>
          </p:cNvPr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856FDDE3-C6C9-1E80-C6AF-CCC7BC6A6DCE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92053389-E491-7114-C09E-28DF98FBD23E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BE002259-D519-8A26-5812-1A10A810325A}"/>
                </a:ext>
              </a:extLst>
            </p:cNvPr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AA9DB428-E0EE-3344-977B-CB18046F9D4C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6220CD4B-764B-3834-5E2F-B15546EF98B4}"/>
                </a:ext>
              </a:extLst>
            </p:cNvPr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AFB11F15-AF2C-77CD-40ED-BDF5E5796EF9}"/>
                </a:ext>
              </a:extLst>
            </p:cNvPr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255732" cy="6858000"/>
            <a:chOff x="0" y="0"/>
            <a:chExt cx="326152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61524" cy="2709333"/>
            </a:xfrm>
            <a:custGeom>
              <a:avLst/>
              <a:gdLst/>
              <a:ahLst/>
              <a:cxnLst/>
              <a:rect l="l" t="t" r="r" b="b"/>
              <a:pathLst>
                <a:path w="3261524" h="2709333">
                  <a:moveTo>
                    <a:pt x="0" y="0"/>
                  </a:moveTo>
                  <a:lnTo>
                    <a:pt x="3261524" y="0"/>
                  </a:lnTo>
                  <a:lnTo>
                    <a:pt x="32615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61524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028441" y="1189494"/>
            <a:ext cx="4454583" cy="4479013"/>
          </a:xfrm>
          <a:custGeom>
            <a:avLst/>
            <a:gdLst/>
            <a:ahLst/>
            <a:cxnLst/>
            <a:rect l="l" t="t" r="r" b="b"/>
            <a:pathLst>
              <a:path w="6681874" h="6718520">
                <a:moveTo>
                  <a:pt x="0" y="0"/>
                </a:moveTo>
                <a:lnTo>
                  <a:pt x="6681874" y="0"/>
                </a:lnTo>
                <a:lnTo>
                  <a:pt x="6681874" y="6718520"/>
                </a:lnTo>
                <a:lnTo>
                  <a:pt x="0" y="6718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3927171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PROBLEM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941" y="1757912"/>
            <a:ext cx="5470659" cy="3650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ts val="259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55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AI-based guides today can generate human-like text and speech but struggle to understand their environment. </a:t>
            </a:r>
          </a:p>
          <a:p>
            <a:pPr marL="304815" indent="-304815">
              <a:lnSpc>
                <a:spcPts val="259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55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Without spatial awareness, they cannot adapt their responses to the user’s surroundings, resulting in limited contextual guidance. </a:t>
            </a:r>
          </a:p>
          <a:p>
            <a:pPr marL="304815" indent="-304815">
              <a:lnSpc>
                <a:spcPts val="259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55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This creates a need for virtual guides that combine natural language capabilities with scene understanding to deliver more effective, context-aware assistance.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0"/>
            <a:ext cx="8664203" cy="6858000"/>
            <a:chOff x="0" y="0"/>
            <a:chExt cx="342289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22895" cy="2709333"/>
            </a:xfrm>
            <a:custGeom>
              <a:avLst/>
              <a:gdLst/>
              <a:ahLst/>
              <a:cxnLst/>
              <a:rect l="l" t="t" r="r" b="b"/>
              <a:pathLst>
                <a:path w="3422895" h="2709333">
                  <a:moveTo>
                    <a:pt x="0" y="0"/>
                  </a:moveTo>
                  <a:lnTo>
                    <a:pt x="3422895" y="0"/>
                  </a:lnTo>
                  <a:lnTo>
                    <a:pt x="34228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2289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488348" y="591209"/>
            <a:ext cx="5356098" cy="54864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GAP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941" y="1908268"/>
            <a:ext cx="5521459" cy="2977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ts val="2613"/>
              </a:lnSpc>
              <a:buFont typeface="Arial" panose="020B0604020202020204" pitchFamily="34" charset="0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Current AI guides excel at generating text and speech but lack spatial awareness. </a:t>
            </a:r>
          </a:p>
          <a:p>
            <a:pPr marL="304815" indent="-304815">
              <a:lnSpc>
                <a:spcPts val="2613"/>
              </a:lnSpc>
              <a:buFont typeface="Arial" panose="020B0604020202020204" pitchFamily="34" charset="0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cannot perceive or adapt to their environment, which limits their ability to provide context-aware assistance. </a:t>
            </a:r>
          </a:p>
          <a:p>
            <a:pPr marL="304815" indent="-304815">
              <a:lnSpc>
                <a:spcPts val="2613"/>
              </a:lnSpc>
              <a:buFont typeface="Arial" panose="020B0604020202020204" pitchFamily="34" charset="0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There is a clear gap in developing AI-powered guides that understand scenes within their surroundings, enabling more natural, situational, and useful interactions.</a:t>
            </a:r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48CBBE68-5F81-0B35-9150-D038329DA405}"/>
              </a:ext>
            </a:extLst>
          </p:cNvPr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F8F948E-644E-DF43-964E-8317A5E5AACD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5E7E5271-1EC2-1C10-C6C8-F26952FF3685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0D16AAC9-AB8C-DAD9-F323-4631B8A4AA81}"/>
                </a:ext>
              </a:extLst>
            </p:cNvPr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B63F36BD-F300-5FAA-1D52-770F58212754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3EDB615A-3EF7-51D7-45ED-9335BBBDD91C}"/>
                </a:ext>
              </a:extLst>
            </p:cNvPr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D26B1D5C-99A6-5247-38A2-B831EB82EF30}"/>
                </a:ext>
              </a:extLst>
            </p:cNvPr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255732" cy="6858000"/>
            <a:chOff x="0" y="0"/>
            <a:chExt cx="326152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61524" cy="2709333"/>
            </a:xfrm>
            <a:custGeom>
              <a:avLst/>
              <a:gdLst/>
              <a:ahLst/>
              <a:cxnLst/>
              <a:rect l="l" t="t" r="r" b="b"/>
              <a:pathLst>
                <a:path w="3261524" h="2709333">
                  <a:moveTo>
                    <a:pt x="0" y="0"/>
                  </a:moveTo>
                  <a:lnTo>
                    <a:pt x="3261524" y="0"/>
                  </a:lnTo>
                  <a:lnTo>
                    <a:pt x="32615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61524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096001" y="1685110"/>
            <a:ext cx="5234943" cy="3487781"/>
          </a:xfrm>
          <a:custGeom>
            <a:avLst/>
            <a:gdLst/>
            <a:ahLst/>
            <a:cxnLst/>
            <a:rect l="l" t="t" r="r" b="b"/>
            <a:pathLst>
              <a:path w="7852415" h="5231672">
                <a:moveTo>
                  <a:pt x="0" y="0"/>
                </a:moveTo>
                <a:lnTo>
                  <a:pt x="7852415" y="0"/>
                </a:lnTo>
                <a:lnTo>
                  <a:pt x="7852415" y="5231672"/>
                </a:lnTo>
                <a:lnTo>
                  <a:pt x="0" y="5231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4565493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941" y="1829633"/>
            <a:ext cx="4767063" cy="319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8"/>
              </a:lnSpc>
            </a:pPr>
            <a:r>
              <a:rPr lang="en-US" sz="179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Main objective</a:t>
            </a:r>
          </a:p>
          <a:p>
            <a:pPr>
              <a:lnSpc>
                <a:spcPts val="2518"/>
              </a:lnSpc>
              <a:spcBef>
                <a:spcPct val="0"/>
              </a:spcBef>
            </a:pPr>
            <a:endParaRPr lang="en-US" sz="179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2518"/>
              </a:lnSpc>
              <a:spcBef>
                <a:spcPct val="0"/>
              </a:spcBef>
            </a:pPr>
            <a:r>
              <a:rPr lang="en-US" sz="179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 develop an AI-powered Virtual Guide that integrates spatial awareness with natural language understanding and speech, enabling context-aware, adaptive, and human-like guidance in interactive environments.</a:t>
            </a:r>
          </a:p>
          <a:p>
            <a:pPr>
              <a:lnSpc>
                <a:spcPts val="2518"/>
              </a:lnSpc>
              <a:spcBef>
                <a:spcPct val="0"/>
              </a:spcBef>
            </a:pPr>
            <a:endParaRPr lang="en-US" sz="179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2518"/>
              </a:lnSpc>
              <a:spcBef>
                <a:spcPct val="0"/>
              </a:spcBef>
            </a:pPr>
            <a:endParaRPr lang="en-US" sz="179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-120551"/>
            <a:ext cx="8788399" cy="6978551"/>
            <a:chOff x="0" y="-47625"/>
            <a:chExt cx="3471960" cy="27569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1960" cy="2709333"/>
            </a:xfrm>
            <a:custGeom>
              <a:avLst/>
              <a:gdLst/>
              <a:ahLst/>
              <a:cxnLst/>
              <a:rect l="l" t="t" r="r" b="b"/>
              <a:pathLst>
                <a:path w="3388922" h="2709333">
                  <a:moveTo>
                    <a:pt x="0" y="0"/>
                  </a:moveTo>
                  <a:lnTo>
                    <a:pt x="3388922" y="0"/>
                  </a:lnTo>
                  <a:lnTo>
                    <a:pt x="33889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88922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7208548" y="1214666"/>
            <a:ext cx="3464131" cy="4204043"/>
          </a:xfrm>
          <a:custGeom>
            <a:avLst/>
            <a:gdLst/>
            <a:ahLst/>
            <a:cxnLst/>
            <a:rect l="l" t="t" r="r" b="b"/>
            <a:pathLst>
              <a:path w="5196197" h="6306065">
                <a:moveTo>
                  <a:pt x="0" y="0"/>
                </a:moveTo>
                <a:lnTo>
                  <a:pt x="5196197" y="0"/>
                </a:lnTo>
                <a:lnTo>
                  <a:pt x="5196197" y="6306065"/>
                </a:lnTo>
                <a:lnTo>
                  <a:pt x="0" y="63060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SPECIFIC AND SUB OBJECTIVES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941" y="1750907"/>
            <a:ext cx="5623059" cy="3644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Deliver educational and engaging content on Mesozoic ecosystems based on the users questions</a:t>
            </a:r>
          </a:p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Design a system that is capable for all age groups 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Design a system that will guide the user to exhibits in the museum</a:t>
            </a:r>
          </a:p>
          <a:p>
            <a:pPr marL="201516" lvl="1"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45E94456-D240-DE55-2C85-27954305223F}"/>
              </a:ext>
            </a:extLst>
          </p:cNvPr>
          <p:cNvGrpSpPr/>
          <p:nvPr/>
        </p:nvGrpSpPr>
        <p:grpSpPr>
          <a:xfrm>
            <a:off x="685800" y="6121400"/>
            <a:ext cx="7954772" cy="470505"/>
            <a:chOff x="0" y="-62718"/>
            <a:chExt cx="15630064" cy="941010"/>
          </a:xfrm>
        </p:grpSpPr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2C6A809-E2CE-F174-CE72-56B9FF0DF312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TextBox 16">
              <a:extLst>
                <a:ext uri="{FF2B5EF4-FFF2-40B4-BE49-F238E27FC236}">
                  <a16:creationId xmlns:a16="http://schemas.microsoft.com/office/drawing/2014/main" id="{356BA4C6-CF72-5B5C-AFAD-52784F960229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9EC21ECD-2A96-4DEB-D61D-5E4CA488D584}"/>
                </a:ext>
              </a:extLst>
            </p:cNvPr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0E1AAF27-B86E-DB57-3F56-482FA94881D8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1F961E5A-5A54-A4AC-6BCE-E067A22FD472}"/>
                </a:ext>
              </a:extLst>
            </p:cNvPr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AE5D1487-8B75-7C3B-FB6E-A48D157D7AC7}"/>
                </a:ext>
              </a:extLst>
            </p:cNvPr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760947" cy="6858000"/>
            <a:chOff x="0" y="0"/>
            <a:chExt cx="34611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61115" cy="2709333"/>
            </a:xfrm>
            <a:custGeom>
              <a:avLst/>
              <a:gdLst/>
              <a:ahLst/>
              <a:cxnLst/>
              <a:rect l="l" t="t" r="r" b="b"/>
              <a:pathLst>
                <a:path w="3461115" h="2709333">
                  <a:moveTo>
                    <a:pt x="0" y="0"/>
                  </a:moveTo>
                  <a:lnTo>
                    <a:pt x="3461115" y="0"/>
                  </a:lnTo>
                  <a:lnTo>
                    <a:pt x="34611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6111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945545" y="2261421"/>
            <a:ext cx="4560655" cy="2743200"/>
          </a:xfrm>
          <a:custGeom>
            <a:avLst/>
            <a:gdLst/>
            <a:ahLst/>
            <a:cxnLst/>
            <a:rect l="l" t="t" r="r" b="b"/>
            <a:pathLst>
              <a:path w="6840983" h="4114800">
                <a:moveTo>
                  <a:pt x="0" y="0"/>
                </a:moveTo>
                <a:lnTo>
                  <a:pt x="6840983" y="0"/>
                </a:lnTo>
                <a:lnTo>
                  <a:pt x="68409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0"/>
            <a:ext cx="7630810" cy="103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FUNCTIONALITY</a:t>
            </a:r>
          </a:p>
          <a:p>
            <a:pPr>
              <a:lnSpc>
                <a:spcPts val="4248"/>
              </a:lnSpc>
            </a:pPr>
            <a:endParaRPr lang="en-US" sz="3034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3919" y="1624728"/>
            <a:ext cx="5921679" cy="3310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endParaRPr sz="1200" dirty="0"/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User will be able to ask the guide questions and will get an answer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user will hear a narration by the guide based on the users question 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user will have the ability to toggle between the guide interface in order to view exhibits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43513776-79F1-1AD5-C940-B43ADCE13AA2}"/>
              </a:ext>
            </a:extLst>
          </p:cNvPr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E89A7F0-A5C8-5473-6506-028978F61E9E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C0F75797-EECB-7904-835C-716187342914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E7CFFB0F-8BB8-0FAE-020B-CA85A2AC1189}"/>
                </a:ext>
              </a:extLst>
            </p:cNvPr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7F181C53-9673-FB73-9A95-40A29024FF1B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F08D7905-01C4-3EEA-3A8A-06BE684D0CA2}"/>
                </a:ext>
              </a:extLst>
            </p:cNvPr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1C02EC8D-F5E7-9DF2-9035-C765D45CFF69}"/>
                </a:ext>
              </a:extLst>
            </p:cNvPr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640572" cy="6858000"/>
            <a:chOff x="0" y="0"/>
            <a:chExt cx="341355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3559" cy="2709333"/>
            </a:xfrm>
            <a:custGeom>
              <a:avLst/>
              <a:gdLst/>
              <a:ahLst/>
              <a:cxnLst/>
              <a:rect l="l" t="t" r="r" b="b"/>
              <a:pathLst>
                <a:path w="3413559" h="2709333">
                  <a:moveTo>
                    <a:pt x="0" y="0"/>
                  </a:moveTo>
                  <a:lnTo>
                    <a:pt x="3413559" y="0"/>
                  </a:lnTo>
                  <a:lnTo>
                    <a:pt x="34135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1355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613326" y="1142128"/>
            <a:ext cx="3775014" cy="1373161"/>
          </a:xfrm>
          <a:custGeom>
            <a:avLst/>
            <a:gdLst/>
            <a:ahLst/>
            <a:cxnLst/>
            <a:rect l="l" t="t" r="r" b="b"/>
            <a:pathLst>
              <a:path w="5662521" h="2059742">
                <a:moveTo>
                  <a:pt x="0" y="0"/>
                </a:moveTo>
                <a:lnTo>
                  <a:pt x="5662520" y="0"/>
                </a:lnTo>
                <a:lnTo>
                  <a:pt x="5662520" y="2059742"/>
                </a:lnTo>
                <a:lnTo>
                  <a:pt x="0" y="2059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894857" y="2496114"/>
            <a:ext cx="1854587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Unity 2022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4857" y="3106923"/>
            <a:ext cx="1340343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Ollama</a:t>
            </a: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203599" y="2419701"/>
            <a:ext cx="1898047" cy="1898047"/>
          </a:xfrm>
          <a:custGeom>
            <a:avLst/>
            <a:gdLst/>
            <a:ahLst/>
            <a:cxnLst/>
            <a:rect l="l" t="t" r="r" b="b"/>
            <a:pathLst>
              <a:path w="2847071" h="2847071">
                <a:moveTo>
                  <a:pt x="0" y="0"/>
                </a:moveTo>
                <a:lnTo>
                  <a:pt x="2847070" y="0"/>
                </a:lnTo>
                <a:lnTo>
                  <a:pt x="2847070" y="2847070"/>
                </a:lnTo>
                <a:lnTo>
                  <a:pt x="0" y="28470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894857" y="3770042"/>
            <a:ext cx="1340343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VS Code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2941" y="628651"/>
            <a:ext cx="542707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TECHNOLOGIES TO BE USED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4857" y="4433829"/>
            <a:ext cx="1340343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XR SDKs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pic>
        <p:nvPicPr>
          <p:cNvPr id="22" name="Picture 21" descr="A black text with a white background">
            <a:extLst>
              <a:ext uri="{FF2B5EF4-FFF2-40B4-BE49-F238E27FC236}">
                <a16:creationId xmlns:a16="http://schemas.microsoft.com/office/drawing/2014/main" id="{6901A840-722C-0A7B-335C-FDD48433A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27" y="1252387"/>
            <a:ext cx="3057008" cy="1054667"/>
          </a:xfrm>
          <a:prstGeom prst="rect">
            <a:avLst/>
          </a:prstGeom>
        </p:spPr>
      </p:pic>
      <p:pic>
        <p:nvPicPr>
          <p:cNvPr id="24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D5A481C-170B-F660-BFFA-4821A4AD1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05" y="2405166"/>
            <a:ext cx="2235200" cy="2235200"/>
          </a:xfrm>
          <a:prstGeom prst="rect">
            <a:avLst/>
          </a:prstGeom>
        </p:spPr>
      </p:pic>
      <p:pic>
        <p:nvPicPr>
          <p:cNvPr id="26" name="Picture 25" descr="A close-up of a black background&#10;&#10;AI-generated content may be incorrect.">
            <a:extLst>
              <a:ext uri="{FF2B5EF4-FFF2-40B4-BE49-F238E27FC236}">
                <a16:creationId xmlns:a16="http://schemas.microsoft.com/office/drawing/2014/main" id="{5D99D506-88BA-87E0-4FE2-05637AEED3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00" y="4058662"/>
            <a:ext cx="4669901" cy="1382729"/>
          </a:xfrm>
          <a:prstGeom prst="rect">
            <a:avLst/>
          </a:prstGeom>
        </p:spPr>
      </p:pic>
      <p:pic>
        <p:nvPicPr>
          <p:cNvPr id="28" name="Picture 27" descr="A logo of a company&#10;&#10;AI-generated content may be incorrect.">
            <a:extLst>
              <a:ext uri="{FF2B5EF4-FFF2-40B4-BE49-F238E27FC236}">
                <a16:creationId xmlns:a16="http://schemas.microsoft.com/office/drawing/2014/main" id="{A196A05D-109F-9827-ED15-348BDEF06A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53" y="4040012"/>
            <a:ext cx="1602631" cy="1803400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6322662A-D5D5-1DFB-D759-7F41C8607C3F}"/>
              </a:ext>
            </a:extLst>
          </p:cNvPr>
          <p:cNvSpPr txBox="1"/>
          <p:nvPr/>
        </p:nvSpPr>
        <p:spPr>
          <a:xfrm>
            <a:off x="894857" y="4890899"/>
            <a:ext cx="1340343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Python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5FF51922-395B-A487-7BF5-2B47738EE747}"/>
              </a:ext>
            </a:extLst>
          </p:cNvPr>
          <p:cNvSpPr txBox="1"/>
          <p:nvPr/>
        </p:nvSpPr>
        <p:spPr>
          <a:xfrm>
            <a:off x="890972" y="4123247"/>
            <a:ext cx="1340343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C#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F8441079-7228-C538-DF84-08FF895ACD85}"/>
              </a:ext>
            </a:extLst>
          </p:cNvPr>
          <p:cNvSpPr txBox="1"/>
          <p:nvPr/>
        </p:nvSpPr>
        <p:spPr>
          <a:xfrm>
            <a:off x="890972" y="3385207"/>
            <a:ext cx="1340343" cy="30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Flask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7D98F-116B-B4F5-7895-1DC1C8DA3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DFB672-4EE4-8B09-AF8F-6DE52A98ED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69DAE50-B95F-A36A-48FE-10FA2C142ED1}"/>
              </a:ext>
            </a:extLst>
          </p:cNvPr>
          <p:cNvGrpSpPr/>
          <p:nvPr/>
        </p:nvGrpSpPr>
        <p:grpSpPr>
          <a:xfrm>
            <a:off x="0" y="0"/>
            <a:ext cx="8640572" cy="6858000"/>
            <a:chOff x="0" y="0"/>
            <a:chExt cx="341355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FB38899-09C6-75F0-5871-21D4C70231BF}"/>
                </a:ext>
              </a:extLst>
            </p:cNvPr>
            <p:cNvSpPr/>
            <p:nvPr/>
          </p:nvSpPr>
          <p:spPr>
            <a:xfrm>
              <a:off x="0" y="0"/>
              <a:ext cx="3413559" cy="2709333"/>
            </a:xfrm>
            <a:custGeom>
              <a:avLst/>
              <a:gdLst/>
              <a:ahLst/>
              <a:cxnLst/>
              <a:rect l="l" t="t" r="r" b="b"/>
              <a:pathLst>
                <a:path w="3413559" h="2709333">
                  <a:moveTo>
                    <a:pt x="0" y="0"/>
                  </a:moveTo>
                  <a:lnTo>
                    <a:pt x="3413559" y="0"/>
                  </a:lnTo>
                  <a:lnTo>
                    <a:pt x="34135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510C95E-34F1-B918-F061-E4B7873F0176}"/>
                </a:ext>
              </a:extLst>
            </p:cNvPr>
            <p:cNvSpPr txBox="1"/>
            <p:nvPr/>
          </p:nvSpPr>
          <p:spPr>
            <a:xfrm>
              <a:off x="0" y="-47625"/>
              <a:ext cx="341355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8E0A73FD-B345-A750-E561-6B1EB408501D}"/>
              </a:ext>
            </a:extLst>
          </p:cNvPr>
          <p:cNvSpPr txBox="1"/>
          <p:nvPr/>
        </p:nvSpPr>
        <p:spPr>
          <a:xfrm>
            <a:off x="566031" y="1549400"/>
            <a:ext cx="5963143" cy="1977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 Scene</a:t>
            </a:r>
            <a:b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 Exhibits which are represented by dinosaur skeletons</a:t>
            </a:r>
          </a:p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exhibits are Triceratops, </a:t>
            </a:r>
            <a:r>
              <a:rPr lang="en-US" sz="1866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Tyranosaurus</a:t>
            </a: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Rex &amp; Plateosaurus</a:t>
            </a:r>
          </a:p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Conversational Guide with Spatial Understanding (understands the environment)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9EBFE20-E6BE-19EE-13A0-E89D0F487CDC}"/>
              </a:ext>
            </a:extLst>
          </p:cNvPr>
          <p:cNvSpPr txBox="1"/>
          <p:nvPr/>
        </p:nvSpPr>
        <p:spPr>
          <a:xfrm>
            <a:off x="472941" y="628651"/>
            <a:ext cx="542707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Completed Project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4E66E7F-A67B-9333-D490-5E664FB17CC6}"/>
              </a:ext>
            </a:extLst>
          </p:cNvPr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9F2362A-E0AD-A71B-6C90-862459FF0CEE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9D9748ED-2DC1-FC1A-5326-D401FBE17068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271016BF-7D1B-6D2C-6662-EFE8121DCD88}"/>
                </a:ext>
              </a:extLst>
            </p:cNvPr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A4DD550-D57D-9C60-7B2F-7EA355813323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FCBF0396-4062-9608-D19A-81C24E9CAB2B}"/>
                </a:ext>
              </a:extLst>
            </p:cNvPr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49CAFBD4-7D3B-0691-028D-CD25435D8438}"/>
                </a:ext>
              </a:extLst>
            </p:cNvPr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75181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1B142-E28A-1B5F-F00B-C60F979C3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A1F4CED-2FCD-63E0-0096-DB9E3F5381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22AFC9A-D5D9-B70D-B6A0-0831E7C118C4}"/>
              </a:ext>
            </a:extLst>
          </p:cNvPr>
          <p:cNvGrpSpPr/>
          <p:nvPr/>
        </p:nvGrpSpPr>
        <p:grpSpPr>
          <a:xfrm>
            <a:off x="0" y="0"/>
            <a:ext cx="8640572" cy="6858000"/>
            <a:chOff x="0" y="0"/>
            <a:chExt cx="341355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7883BA-09D3-DE28-0757-72E60821EE09}"/>
                </a:ext>
              </a:extLst>
            </p:cNvPr>
            <p:cNvSpPr/>
            <p:nvPr/>
          </p:nvSpPr>
          <p:spPr>
            <a:xfrm>
              <a:off x="0" y="0"/>
              <a:ext cx="3413559" cy="2709333"/>
            </a:xfrm>
            <a:custGeom>
              <a:avLst/>
              <a:gdLst/>
              <a:ahLst/>
              <a:cxnLst/>
              <a:rect l="l" t="t" r="r" b="b"/>
              <a:pathLst>
                <a:path w="3413559" h="2709333">
                  <a:moveTo>
                    <a:pt x="0" y="0"/>
                  </a:moveTo>
                  <a:lnTo>
                    <a:pt x="3413559" y="0"/>
                  </a:lnTo>
                  <a:lnTo>
                    <a:pt x="34135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1D928CF-A7E0-A8C4-440A-36C017CA7E6D}"/>
                </a:ext>
              </a:extLst>
            </p:cNvPr>
            <p:cNvSpPr txBox="1"/>
            <p:nvPr/>
          </p:nvSpPr>
          <p:spPr>
            <a:xfrm>
              <a:off x="0" y="-47625"/>
              <a:ext cx="341355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47B34794-EFFB-A03F-C6E6-79329230B681}"/>
              </a:ext>
            </a:extLst>
          </p:cNvPr>
          <p:cNvSpPr txBox="1"/>
          <p:nvPr/>
        </p:nvSpPr>
        <p:spPr>
          <a:xfrm>
            <a:off x="472941" y="628651"/>
            <a:ext cx="542707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User Testing Methodology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1FE1B9D-CD22-538C-8FDE-ADBE0E6D650D}"/>
              </a:ext>
            </a:extLst>
          </p:cNvPr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2B4DDD5-7568-50FD-47DC-282024280D58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00CA2A4E-9501-EBC8-FC41-E86C0BEA87BA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12F6A3D9-F6F1-3749-3971-DE7160E2F355}"/>
                </a:ext>
              </a:extLst>
            </p:cNvPr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22B2C84-2DDE-16AE-2C50-93914311E6F6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19EAFA5B-F748-DC8E-DC88-A57202A0FF94}"/>
                </a:ext>
              </a:extLst>
            </p:cNvPr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5CFD3C3D-F60D-51B3-1C6E-AE5E0F779EC5}"/>
                </a:ext>
              </a:extLst>
            </p:cNvPr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D55014A-F8D0-A4C3-724E-1FF418444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41" y="1171619"/>
            <a:ext cx="4118724" cy="2287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6E070D-2674-E27B-C07A-F328EB8E5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3" y="3536367"/>
            <a:ext cx="3813923" cy="253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0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0"/>
            <a:ext cx="8761387" cy="6858000"/>
            <a:chOff x="0" y="0"/>
            <a:chExt cx="346128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61289" cy="2709333"/>
            </a:xfrm>
            <a:custGeom>
              <a:avLst/>
              <a:gdLst/>
              <a:ahLst/>
              <a:cxnLst/>
              <a:rect l="l" t="t" r="r" b="b"/>
              <a:pathLst>
                <a:path w="3461289" h="2709333">
                  <a:moveTo>
                    <a:pt x="0" y="0"/>
                  </a:moveTo>
                  <a:lnTo>
                    <a:pt x="3461289" y="0"/>
                  </a:lnTo>
                  <a:lnTo>
                    <a:pt x="34612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6128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799" y="6140841"/>
            <a:ext cx="8075588" cy="470505"/>
            <a:chOff x="0" y="-62718"/>
            <a:chExt cx="15630064" cy="94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23059" y="-55940"/>
              <a:ext cx="268386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70105" y="-62718"/>
              <a:ext cx="4143374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380180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73626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8371842" y="685800"/>
            <a:ext cx="2839650" cy="4994789"/>
          </a:xfrm>
          <a:custGeom>
            <a:avLst/>
            <a:gdLst/>
            <a:ahLst/>
            <a:cxnLst/>
            <a:rect l="l" t="t" r="r" b="b"/>
            <a:pathLst>
              <a:path w="4259475" h="7492184">
                <a:moveTo>
                  <a:pt x="0" y="0"/>
                </a:moveTo>
                <a:lnTo>
                  <a:pt x="4259475" y="0"/>
                </a:lnTo>
                <a:lnTo>
                  <a:pt x="4259475" y="7492184"/>
                </a:lnTo>
                <a:lnTo>
                  <a:pt x="0" y="749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BACKGROUND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941" y="1843773"/>
            <a:ext cx="5623059" cy="3644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VR application as an enhancement for traditional visual timelines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Focus on engaging, and suitable content for general audiences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Combines 360 environments, narration, pre-questions, micro-interactions and a simple puzzle gamifications to enhance learning, curiosity and memory retention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62930-8AD1-8AF4-3EA5-05938C230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6EEF47-9A20-BF18-308A-8D48142E42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CD3068F-EB14-B8F2-148A-6572660FEBA2}"/>
              </a:ext>
            </a:extLst>
          </p:cNvPr>
          <p:cNvGrpSpPr/>
          <p:nvPr/>
        </p:nvGrpSpPr>
        <p:grpSpPr>
          <a:xfrm>
            <a:off x="0" y="0"/>
            <a:ext cx="8640572" cy="6858000"/>
            <a:chOff x="0" y="0"/>
            <a:chExt cx="341355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19A12A6-B7E6-9061-E5CD-D8A05802EF63}"/>
                </a:ext>
              </a:extLst>
            </p:cNvPr>
            <p:cNvSpPr/>
            <p:nvPr/>
          </p:nvSpPr>
          <p:spPr>
            <a:xfrm>
              <a:off x="0" y="0"/>
              <a:ext cx="3413559" cy="2709333"/>
            </a:xfrm>
            <a:custGeom>
              <a:avLst/>
              <a:gdLst/>
              <a:ahLst/>
              <a:cxnLst/>
              <a:rect l="l" t="t" r="r" b="b"/>
              <a:pathLst>
                <a:path w="3413559" h="2709333">
                  <a:moveTo>
                    <a:pt x="0" y="0"/>
                  </a:moveTo>
                  <a:lnTo>
                    <a:pt x="3413559" y="0"/>
                  </a:lnTo>
                  <a:lnTo>
                    <a:pt x="34135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1BE7DF9-C23B-CE84-2451-F7797478A93D}"/>
                </a:ext>
              </a:extLst>
            </p:cNvPr>
            <p:cNvSpPr txBox="1"/>
            <p:nvPr/>
          </p:nvSpPr>
          <p:spPr>
            <a:xfrm>
              <a:off x="0" y="-47625"/>
              <a:ext cx="341355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D8C06FB-EBD0-C5CA-6597-BBAD8E09EF89}"/>
              </a:ext>
            </a:extLst>
          </p:cNvPr>
          <p:cNvSpPr txBox="1"/>
          <p:nvPr/>
        </p:nvSpPr>
        <p:spPr>
          <a:xfrm>
            <a:off x="566031" y="1549400"/>
            <a:ext cx="5963143" cy="1315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>
                <a:solidFill>
                  <a:schemeClr val="bg1"/>
                </a:solidFill>
              </a:rPr>
              <a:t>Customization Quality (single-item (or averaged Likert) rating of how well the system adapts to the user/task.)</a:t>
            </a:r>
          </a:p>
          <a:p>
            <a:pPr>
              <a:lnSpc>
                <a:spcPts val="2613"/>
              </a:lnSpc>
            </a:pPr>
            <a:endParaRPr lang="en-US" sz="1867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ts val="2613"/>
              </a:lnSpc>
            </a:pPr>
            <a:r>
              <a:rPr lang="en-US" sz="1867" dirty="0">
                <a:solidFill>
                  <a:schemeClr val="bg1"/>
                </a:solidFill>
              </a:rPr>
              <a:t>Time-to-First-Useful-Fact</a:t>
            </a:r>
            <a:endParaRPr lang="en-US" sz="1866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9C0F052-A065-F69A-9D88-A4F035350289}"/>
              </a:ext>
            </a:extLst>
          </p:cNvPr>
          <p:cNvSpPr txBox="1"/>
          <p:nvPr/>
        </p:nvSpPr>
        <p:spPr>
          <a:xfrm>
            <a:off x="472941" y="628651"/>
            <a:ext cx="542707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Testing Metrics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031B533-2875-720D-E0C8-A0CA532740FF}"/>
              </a:ext>
            </a:extLst>
          </p:cNvPr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D669E71-4AF5-0AC7-C43F-F05B00F97578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E253853-B8A5-3562-BC64-522BFF027CF4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7A78E5A7-7B1E-8DD4-C56D-E4509461A301}"/>
                </a:ext>
              </a:extLst>
            </p:cNvPr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938BDC54-A203-126A-3D02-4B0AA15EFCAC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213C0C62-4C5D-3916-E21A-58A1EB293166}"/>
                </a:ext>
              </a:extLst>
            </p:cNvPr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FC0F8C13-D295-AED2-98AF-1D760AB823E8}"/>
                </a:ext>
              </a:extLst>
            </p:cNvPr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43452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6B8B4-FF87-0A00-294B-1553A638D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630441-1CDF-0315-0094-3D295A340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0CDE560-83A9-F0DA-C056-174A8A37E915}"/>
              </a:ext>
            </a:extLst>
          </p:cNvPr>
          <p:cNvGrpSpPr/>
          <p:nvPr/>
        </p:nvGrpSpPr>
        <p:grpSpPr>
          <a:xfrm>
            <a:off x="0" y="0"/>
            <a:ext cx="8640572" cy="6858000"/>
            <a:chOff x="0" y="0"/>
            <a:chExt cx="341355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B52FE17-1310-E90E-9044-EB2633F58FCA}"/>
                </a:ext>
              </a:extLst>
            </p:cNvPr>
            <p:cNvSpPr/>
            <p:nvPr/>
          </p:nvSpPr>
          <p:spPr>
            <a:xfrm>
              <a:off x="0" y="0"/>
              <a:ext cx="3413559" cy="2709333"/>
            </a:xfrm>
            <a:custGeom>
              <a:avLst/>
              <a:gdLst/>
              <a:ahLst/>
              <a:cxnLst/>
              <a:rect l="l" t="t" r="r" b="b"/>
              <a:pathLst>
                <a:path w="3413559" h="2709333">
                  <a:moveTo>
                    <a:pt x="0" y="0"/>
                  </a:moveTo>
                  <a:lnTo>
                    <a:pt x="3413559" y="0"/>
                  </a:lnTo>
                  <a:lnTo>
                    <a:pt x="34135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DA64AA4-977B-A7A6-9FDC-F0DBA313AE47}"/>
                </a:ext>
              </a:extLst>
            </p:cNvPr>
            <p:cNvSpPr txBox="1"/>
            <p:nvPr/>
          </p:nvSpPr>
          <p:spPr>
            <a:xfrm>
              <a:off x="0" y="-47625"/>
              <a:ext cx="341355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77A6F01-60F9-8639-E506-E29BB909209B}"/>
              </a:ext>
            </a:extLst>
          </p:cNvPr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E73AD0E-D7CF-8201-B1E2-EEACB9D92244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E0074BC0-C63C-888D-665D-9FD347696AC1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78F53D3-CEED-8B3E-EC11-72F90C730374}"/>
                </a:ext>
              </a:extLst>
            </p:cNvPr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A088E27-5D4C-4FB2-3174-82AE734F0E0F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A9491928-6CE4-1C48-20F8-8B0CDEB65501}"/>
                </a:ext>
              </a:extLst>
            </p:cNvPr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FB4C8298-B4C6-C04A-5DB0-EF7FEB09B0AF}"/>
                </a:ext>
              </a:extLst>
            </p:cNvPr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pic>
        <p:nvPicPr>
          <p:cNvPr id="8" name="Picture 7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631CA470-FD91-C6AD-682A-FD9938E9F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18" y="1176338"/>
            <a:ext cx="5880576" cy="36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488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E9DFC-6013-0F8D-F07F-92FFA5BAC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FAD7C0-6971-97A9-5C19-38E21B0383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AEBE421-7F23-DDA2-846D-4B7D0E74FD5A}"/>
              </a:ext>
            </a:extLst>
          </p:cNvPr>
          <p:cNvGrpSpPr/>
          <p:nvPr/>
        </p:nvGrpSpPr>
        <p:grpSpPr>
          <a:xfrm>
            <a:off x="0" y="0"/>
            <a:ext cx="8640572" cy="6858000"/>
            <a:chOff x="0" y="0"/>
            <a:chExt cx="341355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38C80AF-6432-25AE-59F9-D4B4885CB06D}"/>
                </a:ext>
              </a:extLst>
            </p:cNvPr>
            <p:cNvSpPr/>
            <p:nvPr/>
          </p:nvSpPr>
          <p:spPr>
            <a:xfrm>
              <a:off x="0" y="0"/>
              <a:ext cx="3413559" cy="2709333"/>
            </a:xfrm>
            <a:custGeom>
              <a:avLst/>
              <a:gdLst/>
              <a:ahLst/>
              <a:cxnLst/>
              <a:rect l="l" t="t" r="r" b="b"/>
              <a:pathLst>
                <a:path w="3413559" h="2709333">
                  <a:moveTo>
                    <a:pt x="0" y="0"/>
                  </a:moveTo>
                  <a:lnTo>
                    <a:pt x="3413559" y="0"/>
                  </a:lnTo>
                  <a:lnTo>
                    <a:pt x="34135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25B2673-C1AB-1104-72F7-79CEE0B4C6F7}"/>
                </a:ext>
              </a:extLst>
            </p:cNvPr>
            <p:cNvSpPr txBox="1"/>
            <p:nvPr/>
          </p:nvSpPr>
          <p:spPr>
            <a:xfrm>
              <a:off x="0" y="-47625"/>
              <a:ext cx="341355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46BAC675-F8F7-C604-4BDF-C981C72FE633}"/>
              </a:ext>
            </a:extLst>
          </p:cNvPr>
          <p:cNvSpPr txBox="1"/>
          <p:nvPr/>
        </p:nvSpPr>
        <p:spPr>
          <a:xfrm>
            <a:off x="566031" y="1549400"/>
            <a:ext cx="5963143" cy="64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Tailored-info success (% of requests hitting ≥8/10 on rubric): FIU 58% vs AI Guide 66%.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8BDDC01-6918-541C-E124-8665AF99EC9E}"/>
              </a:ext>
            </a:extLst>
          </p:cNvPr>
          <p:cNvSpPr txBox="1"/>
          <p:nvPr/>
        </p:nvSpPr>
        <p:spPr>
          <a:xfrm>
            <a:off x="472941" y="628651"/>
            <a:ext cx="542707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Summary of Outcomes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D77CE58-0BAE-A088-5D85-E16DCFCA1B4C}"/>
              </a:ext>
            </a:extLst>
          </p:cNvPr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99A0E72-9656-D07A-E9FF-624347979369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6DD71D11-1705-AB1D-80BF-0F4A1786A503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C54D63D-AE03-39D9-BECA-EDCF99E7E4BC}"/>
                </a:ext>
              </a:extLst>
            </p:cNvPr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92CF1A72-D782-C68F-4282-DF48F7D422F2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4751F870-5555-85D8-109D-28D3D225A69F}"/>
                </a:ext>
              </a:extLst>
            </p:cNvPr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9951031A-E789-3FDB-949F-97A93CF7474F}"/>
                </a:ext>
              </a:extLst>
            </p:cNvPr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8637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2941" y="628651"/>
            <a:ext cx="7630810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References</a:t>
            </a:r>
          </a:p>
        </p:txBody>
      </p:sp>
      <p:grpSp>
        <p:nvGrpSpPr>
          <p:cNvPr id="18" name="Group 14">
            <a:extLst>
              <a:ext uri="{FF2B5EF4-FFF2-40B4-BE49-F238E27FC236}">
                <a16:creationId xmlns:a16="http://schemas.microsoft.com/office/drawing/2014/main" id="{A74103C5-AB40-0029-FF97-AFBEBF0557A2}"/>
              </a:ext>
            </a:extLst>
          </p:cNvPr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AA4982BC-7635-BF29-AAC4-7F56B810E7E5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09AB5943-D8A0-9D4E-0713-2ACE2574CF5E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82153B54-7FF4-E1E2-A9EC-65F01B8DA156}"/>
                </a:ext>
              </a:extLst>
            </p:cNvPr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289C588-47DF-A4E2-42CA-80380D09AC2E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9DAB9197-CDED-26BC-F4C9-4091BE8BA7D5}"/>
                </a:ext>
              </a:extLst>
            </p:cNvPr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4E503C8F-6A8B-2D04-ED67-0485A1CCC460}"/>
                </a:ext>
              </a:extLst>
            </p:cNvPr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D7A00C1-D5F2-AB1C-088B-C0019CE7B99D}"/>
              </a:ext>
            </a:extLst>
          </p:cNvPr>
          <p:cNvSpPr txBox="1"/>
          <p:nvPr/>
        </p:nvSpPr>
        <p:spPr>
          <a:xfrm>
            <a:off x="463109" y="1397000"/>
            <a:ext cx="8980911" cy="462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3" dirty="0">
                <a:solidFill>
                  <a:schemeClr val="bg1"/>
                </a:solidFill>
              </a:rPr>
              <a:t>[1] J. Cimadevilla, R. Nori, L. </a:t>
            </a:r>
            <a:r>
              <a:rPr lang="en-US" sz="1733" dirty="0" err="1">
                <a:solidFill>
                  <a:schemeClr val="bg1"/>
                </a:solidFill>
              </a:rPr>
              <a:t>Piccardi</a:t>
            </a:r>
            <a:r>
              <a:rPr lang="en-US" sz="1733" dirty="0">
                <a:solidFill>
                  <a:schemeClr val="bg1"/>
                </a:solidFill>
              </a:rPr>
              <a:t>, Application of Virtual Reality in Spatial Memory, 2023</a:t>
            </a:r>
          </a:p>
          <a:p>
            <a:r>
              <a:rPr lang="en-US" sz="1733" dirty="0">
                <a:solidFill>
                  <a:schemeClr val="bg1"/>
                </a:solidFill>
              </a:rPr>
              <a:t>[2] Vijay Kumar Chhabra, Rohit Sachdeva, </a:t>
            </a:r>
            <a:r>
              <a:rPr lang="en-US" sz="1733" dirty="0" err="1">
                <a:solidFill>
                  <a:schemeClr val="bg1"/>
                </a:solidFill>
              </a:rPr>
              <a:t>Pargat</a:t>
            </a:r>
            <a:r>
              <a:rPr lang="en-US" sz="1733" dirty="0">
                <a:solidFill>
                  <a:schemeClr val="bg1"/>
                </a:solidFill>
              </a:rPr>
              <a:t> Singh Garcha, VISUALIZING THE FUTURE: AN OVERVIEW OF AR, VR, AND SPATIAL AWARENESS IN THE DIGITAL AGE, 2024 </a:t>
            </a:r>
          </a:p>
          <a:p>
            <a:r>
              <a:rPr lang="en-US" sz="1733" dirty="0">
                <a:solidFill>
                  <a:schemeClr val="bg1"/>
                </a:solidFill>
              </a:rPr>
              <a:t>[3] S. </a:t>
            </a:r>
            <a:r>
              <a:rPr lang="en-US" sz="1733" dirty="0" err="1">
                <a:solidFill>
                  <a:schemeClr val="bg1"/>
                </a:solidFill>
              </a:rPr>
              <a:t>Papagiannakis</a:t>
            </a:r>
            <a:r>
              <a:rPr lang="en-US" sz="1733" dirty="0">
                <a:solidFill>
                  <a:schemeClr val="bg1"/>
                </a:solidFill>
              </a:rPr>
              <a:t>, N. </a:t>
            </a:r>
            <a:r>
              <a:rPr lang="en-US" sz="1733" dirty="0" err="1">
                <a:solidFill>
                  <a:schemeClr val="bg1"/>
                </a:solidFill>
              </a:rPr>
              <a:t>Magnenat</a:t>
            </a:r>
            <a:r>
              <a:rPr lang="en-US" sz="1733" dirty="0">
                <a:solidFill>
                  <a:schemeClr val="bg1"/>
                </a:solidFill>
              </a:rPr>
              <a:t>-Thalmann, and M. D. Gross, “Mixed reality agents as museum guides,” in Proceedings of the 2005 International Conference on Virtual Systems and Multimedia (VSMM’05), Ghent, Belgium, 2005, pp. 304–313. </a:t>
            </a:r>
            <a:r>
              <a:rPr lang="en-US" sz="1733" dirty="0" err="1">
                <a:solidFill>
                  <a:schemeClr val="bg1"/>
                </a:solidFill>
              </a:rPr>
              <a:t>doi</a:t>
            </a:r>
            <a:r>
              <a:rPr lang="en-US" sz="1733" dirty="0">
                <a:solidFill>
                  <a:schemeClr val="bg1"/>
                </a:solidFill>
              </a:rPr>
              <a:t>: 10.1109/VSMM.2005.148 </a:t>
            </a:r>
          </a:p>
          <a:p>
            <a:r>
              <a:rPr lang="en-US" sz="1733" dirty="0">
                <a:solidFill>
                  <a:schemeClr val="bg1"/>
                </a:solidFill>
              </a:rPr>
              <a:t>[4] C. </a:t>
            </a:r>
            <a:r>
              <a:rPr lang="en-US" sz="1733" dirty="0" err="1">
                <a:solidFill>
                  <a:schemeClr val="bg1"/>
                </a:solidFill>
              </a:rPr>
              <a:t>Pelachaud</a:t>
            </a:r>
            <a:r>
              <a:rPr lang="en-US" sz="1733" dirty="0">
                <a:solidFill>
                  <a:schemeClr val="bg1"/>
                </a:solidFill>
              </a:rPr>
              <a:t>, I. Poggi, and F. de </a:t>
            </a:r>
            <a:r>
              <a:rPr lang="en-US" sz="1733" dirty="0" err="1">
                <a:solidFill>
                  <a:schemeClr val="bg1"/>
                </a:solidFill>
              </a:rPr>
              <a:t>Rosis</a:t>
            </a:r>
            <a:r>
              <a:rPr lang="en-US" sz="1733" dirty="0">
                <a:solidFill>
                  <a:schemeClr val="bg1"/>
                </a:solidFill>
              </a:rPr>
              <a:t>, “Adaptive multimodal perception for a virtual museum guide,” in Proc. Intelligent Virtual Agents (IVA), Springer, 2005, pp. 409–420. </a:t>
            </a:r>
            <a:r>
              <a:rPr lang="en-US" sz="1733" dirty="0" err="1">
                <a:solidFill>
                  <a:schemeClr val="bg1"/>
                </a:solidFill>
              </a:rPr>
              <a:t>doi</a:t>
            </a:r>
            <a:r>
              <a:rPr lang="en-US" sz="1733" dirty="0">
                <a:solidFill>
                  <a:schemeClr val="bg1"/>
                </a:solidFill>
              </a:rPr>
              <a:t>: 10.1007/11550617_34 </a:t>
            </a:r>
          </a:p>
          <a:p>
            <a:r>
              <a:rPr lang="en-US" sz="1733" dirty="0">
                <a:solidFill>
                  <a:schemeClr val="bg1"/>
                </a:solidFill>
              </a:rPr>
              <a:t>[5] N. D. </a:t>
            </a:r>
            <a:r>
              <a:rPr lang="en-US" sz="1733" dirty="0" err="1">
                <a:solidFill>
                  <a:schemeClr val="bg1"/>
                </a:solidFill>
              </a:rPr>
              <a:t>Roussakis</a:t>
            </a:r>
            <a:r>
              <a:rPr lang="en-US" sz="1733" dirty="0">
                <a:solidFill>
                  <a:schemeClr val="bg1"/>
                </a:solidFill>
              </a:rPr>
              <a:t> and E. L. Boiano, “Talking triples to museum chatbots: Knowledge graph-driven conversational agents for cultural heritage,” in Proc. Museums and the Web Conf., 2019, pp. 1–12. </a:t>
            </a:r>
          </a:p>
          <a:p>
            <a:r>
              <a:rPr lang="en-US" sz="1733" dirty="0">
                <a:solidFill>
                  <a:schemeClr val="bg1"/>
                </a:solidFill>
              </a:rPr>
              <a:t>[6] A. </a:t>
            </a:r>
            <a:r>
              <a:rPr lang="en-US" sz="1733" dirty="0" err="1">
                <a:solidFill>
                  <a:schemeClr val="bg1"/>
                </a:solidFill>
              </a:rPr>
              <a:t>Ressi</a:t>
            </a:r>
            <a:r>
              <a:rPr lang="en-US" sz="1733" dirty="0">
                <a:solidFill>
                  <a:schemeClr val="bg1"/>
                </a:solidFill>
              </a:rPr>
              <a:t> and B. Di Marzo </a:t>
            </a:r>
            <a:r>
              <a:rPr lang="en-US" sz="1733" dirty="0" err="1">
                <a:solidFill>
                  <a:schemeClr val="bg1"/>
                </a:solidFill>
              </a:rPr>
              <a:t>Friha</a:t>
            </a:r>
            <a:r>
              <a:rPr lang="en-US" sz="1733" dirty="0">
                <a:solidFill>
                  <a:schemeClr val="bg1"/>
                </a:solidFill>
              </a:rPr>
              <a:t>, “AI in GLAMs: Intelligent agents, holographic avatars and digital twins for galleries, libraries, archives, and museums,” in Proc. ACM CHI Conf. Human Factors in Computing Systems (CHI’25), 2025, pp. 1–10. </a:t>
            </a:r>
          </a:p>
          <a:p>
            <a:r>
              <a:rPr lang="en-US" sz="1733" dirty="0">
                <a:solidFill>
                  <a:schemeClr val="bg1"/>
                </a:solidFill>
              </a:rPr>
              <a:t>[7] M. Chen, G. Fei, C. Shi, and L. Wang, “Context-aware mixed reality: A learning-based framework for semantic-level interaction,” Computer Graphics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85800" y="1108008"/>
            <a:ext cx="5594505" cy="155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67"/>
              </a:lnSpc>
            </a:pPr>
            <a:r>
              <a:rPr lang="en-US" sz="93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CD49F75-8A62-BCBF-4458-F661FCB94C5F}"/>
              </a:ext>
            </a:extLst>
          </p:cNvPr>
          <p:cNvGrpSpPr/>
          <p:nvPr/>
        </p:nvGrpSpPr>
        <p:grpSpPr>
          <a:xfrm>
            <a:off x="685800" y="6140841"/>
            <a:ext cx="7954772" cy="470505"/>
            <a:chOff x="0" y="-62718"/>
            <a:chExt cx="15630064" cy="94101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57C9AC0-FE7B-CC0A-85B0-086C572A7538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EB1C9B2A-EDA7-DA06-EFD6-165531523DC6}"/>
                </a:ext>
              </a:extLst>
            </p:cNvPr>
            <p:cNvSpPr txBox="1"/>
            <p:nvPr/>
          </p:nvSpPr>
          <p:spPr>
            <a:xfrm>
              <a:off x="5623059" y="-55938"/>
              <a:ext cx="2683868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IT21803420</a:t>
              </a:r>
              <a:endParaRPr lang="en-US" sz="1866" spc="55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1C46CFDC-A0D3-7583-ED71-01A84B3CE8BD}"/>
                </a:ext>
              </a:extLst>
            </p:cNvPr>
            <p:cNvSpPr txBox="1"/>
            <p:nvPr/>
          </p:nvSpPr>
          <p:spPr>
            <a:xfrm>
              <a:off x="8970104" y="-62716"/>
              <a:ext cx="414337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Waynath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S.P.K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AA748C0E-7837-AC79-8E30-4C9A8856457E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292AF321-52CA-DE4B-E16E-D425FC7CB66F}"/>
                </a:ext>
              </a:extLst>
            </p:cNvPr>
            <p:cNvSpPr txBox="1"/>
            <p:nvPr/>
          </p:nvSpPr>
          <p:spPr>
            <a:xfrm>
              <a:off x="1338017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F397A66E-FF84-9ECB-4FFE-3A7170550441}"/>
                </a:ext>
              </a:extLst>
            </p:cNvPr>
            <p:cNvSpPr txBox="1"/>
            <p:nvPr/>
          </p:nvSpPr>
          <p:spPr>
            <a:xfrm>
              <a:off x="8573628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99913-6F72-A134-174A-38D58EC22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AAA3C9-12AD-9BF2-D399-ABF419630B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06F6086-95FB-E475-2AA4-D31E9EDDDA1B}"/>
              </a:ext>
            </a:extLst>
          </p:cNvPr>
          <p:cNvGrpSpPr/>
          <p:nvPr/>
        </p:nvGrpSpPr>
        <p:grpSpPr>
          <a:xfrm>
            <a:off x="3033" y="0"/>
            <a:ext cx="8761387" cy="6858000"/>
            <a:chOff x="0" y="0"/>
            <a:chExt cx="346128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9FF3B3D-71D7-F5BA-F074-CED5C814D79B}"/>
                </a:ext>
              </a:extLst>
            </p:cNvPr>
            <p:cNvSpPr/>
            <p:nvPr/>
          </p:nvSpPr>
          <p:spPr>
            <a:xfrm>
              <a:off x="0" y="0"/>
              <a:ext cx="3461289" cy="2709333"/>
            </a:xfrm>
            <a:custGeom>
              <a:avLst/>
              <a:gdLst/>
              <a:ahLst/>
              <a:cxnLst/>
              <a:rect l="l" t="t" r="r" b="b"/>
              <a:pathLst>
                <a:path w="3461289" h="2709333">
                  <a:moveTo>
                    <a:pt x="0" y="0"/>
                  </a:moveTo>
                  <a:lnTo>
                    <a:pt x="3461289" y="0"/>
                  </a:lnTo>
                  <a:lnTo>
                    <a:pt x="34612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B68D08A-18F5-E262-614B-E113B0D6987B}"/>
                </a:ext>
              </a:extLst>
            </p:cNvPr>
            <p:cNvSpPr txBox="1"/>
            <p:nvPr/>
          </p:nvSpPr>
          <p:spPr>
            <a:xfrm>
              <a:off x="0" y="-47625"/>
              <a:ext cx="3461289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4A22FE9-01DC-6990-19BE-4809BCD4DDA4}"/>
              </a:ext>
            </a:extLst>
          </p:cNvPr>
          <p:cNvGrpSpPr/>
          <p:nvPr/>
        </p:nvGrpSpPr>
        <p:grpSpPr>
          <a:xfrm>
            <a:off x="685799" y="6140841"/>
            <a:ext cx="8075588" cy="470505"/>
            <a:chOff x="0" y="-62718"/>
            <a:chExt cx="15630064" cy="9410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0E2B59D-BFA5-4E9A-7AD3-7EBB77C47AB9}"/>
                </a:ext>
              </a:extLst>
            </p:cNvPr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C2229B1-C18E-4722-4CA7-124F84BCAA24}"/>
                </a:ext>
              </a:extLst>
            </p:cNvPr>
            <p:cNvSpPr txBox="1"/>
            <p:nvPr/>
          </p:nvSpPr>
          <p:spPr>
            <a:xfrm>
              <a:off x="5623059" y="-55940"/>
              <a:ext cx="268386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24BFB55-F6FD-AE1A-CC0E-0E17F25351D9}"/>
                </a:ext>
              </a:extLst>
            </p:cNvPr>
            <p:cNvSpPr txBox="1"/>
            <p:nvPr/>
          </p:nvSpPr>
          <p:spPr>
            <a:xfrm>
              <a:off x="8970105" y="-62718"/>
              <a:ext cx="4143374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M Ilangamveera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04A5550-0437-D2B0-F4D6-99037A4F38B2}"/>
                </a:ext>
              </a:extLst>
            </p:cNvPr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4B04147-73D3-70B9-640D-0E4CD943A41F}"/>
                </a:ext>
              </a:extLst>
            </p:cNvPr>
            <p:cNvSpPr txBox="1"/>
            <p:nvPr/>
          </p:nvSpPr>
          <p:spPr>
            <a:xfrm>
              <a:off x="13380180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582A59A-74EC-22DB-2A34-F75BE3978A37}"/>
                </a:ext>
              </a:extLst>
            </p:cNvPr>
            <p:cNvSpPr txBox="1"/>
            <p:nvPr/>
          </p:nvSpPr>
          <p:spPr>
            <a:xfrm>
              <a:off x="8573626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64E5750B-D362-6D84-08CC-24B15616669B}"/>
              </a:ext>
            </a:extLst>
          </p:cNvPr>
          <p:cNvSpPr/>
          <p:nvPr/>
        </p:nvSpPr>
        <p:spPr>
          <a:xfrm>
            <a:off x="8371842" y="685800"/>
            <a:ext cx="2839650" cy="4994789"/>
          </a:xfrm>
          <a:custGeom>
            <a:avLst/>
            <a:gdLst/>
            <a:ahLst/>
            <a:cxnLst/>
            <a:rect l="l" t="t" r="r" b="b"/>
            <a:pathLst>
              <a:path w="4259475" h="7492184">
                <a:moveTo>
                  <a:pt x="0" y="0"/>
                </a:moveTo>
                <a:lnTo>
                  <a:pt x="4259475" y="0"/>
                </a:lnTo>
                <a:lnTo>
                  <a:pt x="4259475" y="7492184"/>
                </a:lnTo>
                <a:lnTo>
                  <a:pt x="0" y="749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154DE8C-D409-F987-02BA-2B6EF1F20ED7}"/>
              </a:ext>
            </a:extLst>
          </p:cNvPr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Gaps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2311EEDE-DCC2-7770-BB21-1060BEE956B2}"/>
              </a:ext>
            </a:extLst>
          </p:cNvPr>
          <p:cNvSpPr txBox="1"/>
          <p:nvPr/>
        </p:nvSpPr>
        <p:spPr>
          <a:xfrm>
            <a:off x="480523" y="1514039"/>
            <a:ext cx="6174277" cy="463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867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 </a:t>
            </a:r>
            <a:r>
              <a:rPr lang="en-US" sz="1867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Memory retention ,attention improving techniques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17922232-433F-BD5C-9BFA-41B55CFB7BE6}"/>
              </a:ext>
            </a:extLst>
          </p:cNvPr>
          <p:cNvSpPr txBox="1"/>
          <p:nvPr/>
        </p:nvSpPr>
        <p:spPr>
          <a:xfrm>
            <a:off x="472941" y="2175717"/>
            <a:ext cx="5623059" cy="46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1867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 Interactivity</a:t>
            </a:r>
          </a:p>
        </p:txBody>
      </p:sp>
    </p:spTree>
    <p:extLst>
      <p:ext uri="{BB962C8B-B14F-4D97-AF65-F5344CB8AC3E}">
        <p14:creationId xmlns:p14="http://schemas.microsoft.com/office/powerpoint/2010/main" val="2345200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" y="0"/>
            <a:ext cx="8664203" cy="6858000"/>
            <a:chOff x="0" y="0"/>
            <a:chExt cx="342289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22895" cy="2709333"/>
            </a:xfrm>
            <a:custGeom>
              <a:avLst/>
              <a:gdLst/>
              <a:ahLst/>
              <a:cxnLst/>
              <a:rect l="l" t="t" r="r" b="b"/>
              <a:pathLst>
                <a:path w="3422895" h="2709333">
                  <a:moveTo>
                    <a:pt x="0" y="0"/>
                  </a:moveTo>
                  <a:lnTo>
                    <a:pt x="3422895" y="0"/>
                  </a:lnTo>
                  <a:lnTo>
                    <a:pt x="34228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22895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488348" y="591209"/>
            <a:ext cx="5356098" cy="5486400"/>
          </a:xfrm>
          <a:custGeom>
            <a:avLst/>
            <a:gdLst/>
            <a:ahLst/>
            <a:cxnLst/>
            <a:rect l="l" t="t" r="r" b="b"/>
            <a:pathLst>
              <a:path w="8034147" h="8229600">
                <a:moveTo>
                  <a:pt x="0" y="0"/>
                </a:moveTo>
                <a:lnTo>
                  <a:pt x="8034147" y="0"/>
                </a:lnTo>
                <a:lnTo>
                  <a:pt x="8034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472941" y="628651"/>
            <a:ext cx="5623059" cy="5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8"/>
              </a:lnSpc>
            </a:pPr>
            <a:r>
              <a:rPr lang="en-US" sz="303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PROBLEM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941" y="1908268"/>
            <a:ext cx="5623059" cy="164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Can we teach people about prehistoric timelines better using VR interactive timeline that includes narration, Pre questions interactions and gamifications ?</a:t>
            </a:r>
          </a:p>
          <a:p>
            <a:pPr>
              <a:lnSpc>
                <a:spcPts val="2613"/>
              </a:lnSpc>
            </a:pPr>
            <a:endParaRPr lang="en-US" sz="1866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5800" y="6140841"/>
            <a:ext cx="7978403" cy="470505"/>
            <a:chOff x="0" y="-62718"/>
            <a:chExt cx="15630064" cy="941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4783" cy="878292"/>
            </a:xfrm>
            <a:custGeom>
              <a:avLst/>
              <a:gdLst/>
              <a:ahLst/>
              <a:cxnLst/>
              <a:rect l="l" t="t" r="r" b="b"/>
              <a:pathLst>
                <a:path w="4054783" h="878292">
                  <a:moveTo>
                    <a:pt x="0" y="0"/>
                  </a:moveTo>
                  <a:lnTo>
                    <a:pt x="4054783" y="0"/>
                  </a:lnTo>
                  <a:lnTo>
                    <a:pt x="4054783" y="878292"/>
                  </a:lnTo>
                  <a:lnTo>
                    <a:pt x="0" y="878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060" y="-55940"/>
              <a:ext cx="268386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IT21284502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970105" y="-62718"/>
              <a:ext cx="4143374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 </a:t>
              </a:r>
              <a:r>
                <a:rPr lang="en-US" sz="1866" spc="55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</a:t>
              </a:r>
              <a:r>
                <a:rPr lang="en-US" sz="1866" spc="55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Ilangamveera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6659" y="-62718"/>
              <a:ext cx="1853405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R25-056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80179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73627" y="-55938"/>
              <a:ext cx="129777" cy="81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40"/>
                </a:lnSpc>
              </a:pPr>
              <a:r>
                <a:rPr lang="en-US" sz="1866" spc="5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|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2680</Words>
  <Application>Microsoft Office PowerPoint</Application>
  <PresentationFormat>Widescreen</PresentationFormat>
  <Paragraphs>706</Paragraphs>
  <Slides>74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Aptos</vt:lpstr>
      <vt:lpstr>Aptos Display</vt:lpstr>
      <vt:lpstr>Arial</vt:lpstr>
      <vt:lpstr>Poppins</vt:lpstr>
      <vt:lpstr>Roboto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Kisura W.S.P</dc:creator>
  <cp:lastModifiedBy>Kisura W.S.P</cp:lastModifiedBy>
  <cp:revision>1</cp:revision>
  <dcterms:created xsi:type="dcterms:W3CDTF">2025-10-30T05:48:00Z</dcterms:created>
  <dcterms:modified xsi:type="dcterms:W3CDTF">2025-10-30T05:51:10Z</dcterms:modified>
</cp:coreProperties>
</file>